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17" r:id="rId3"/>
    <p:sldId id="264" r:id="rId4"/>
    <p:sldId id="279" r:id="rId5"/>
    <p:sldId id="326" r:id="rId6"/>
    <p:sldId id="277" r:id="rId7"/>
    <p:sldId id="267" r:id="rId8"/>
    <p:sldId id="309" r:id="rId9"/>
    <p:sldId id="310" r:id="rId10"/>
    <p:sldId id="318" r:id="rId11"/>
    <p:sldId id="319" r:id="rId12"/>
    <p:sldId id="286" r:id="rId13"/>
    <p:sldId id="320" r:id="rId14"/>
    <p:sldId id="322" r:id="rId15"/>
    <p:sldId id="323" r:id="rId16"/>
    <p:sldId id="324" r:id="rId17"/>
    <p:sldId id="311" r:id="rId18"/>
    <p:sldId id="325" r:id="rId19"/>
    <p:sldId id="314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0ECEE3E-7FAC-4A25-938A-E4912FB72E0B}">
          <p14:sldIdLst>
            <p14:sldId id="256"/>
          </p14:sldIdLst>
        </p14:section>
        <p14:section name="Section récapitulative" id="{371A49E1-2FA8-4729-B444-0F18B640124F}">
          <p14:sldIdLst>
            <p14:sldId id="317"/>
          </p14:sldIdLst>
        </p14:section>
        <p14:section name="Introduction" id="{5524B72D-5050-47AC-8BC4-C54DA1ABAFE9}">
          <p14:sldIdLst>
            <p14:sldId id="264"/>
            <p14:sldId id="279"/>
            <p14:sldId id="326"/>
            <p14:sldId id="277"/>
          </p14:sldIdLst>
        </p14:section>
        <p14:section name="Résolution du problème" id="{D66FA48E-B319-4A71-99EB-542B25880357}">
          <p14:sldIdLst>
            <p14:sldId id="267"/>
            <p14:sldId id="309"/>
            <p14:sldId id="310"/>
            <p14:sldId id="318"/>
            <p14:sldId id="319"/>
          </p14:sldIdLst>
        </p14:section>
        <p14:section name="   " id="{A38D71F7-5A43-470E-966F-4489CC5B103D}">
          <p14:sldIdLst>
            <p14:sldId id="286"/>
            <p14:sldId id="320"/>
            <p14:sldId id="322"/>
            <p14:sldId id="323"/>
            <p14:sldId id="324"/>
          </p14:sldIdLst>
        </p14:section>
        <p14:section name="   " id="{B2C12F8B-2D2A-4187-AD6C-51BCB7B6E797}">
          <p14:sldIdLst>
            <p14:sldId id="311"/>
            <p14:sldId id="325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D3C"/>
    <a:srgbClr val="27628A"/>
    <a:srgbClr val="040D1C"/>
    <a:srgbClr val="030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CF03D5-FA45-7D97-CCCB-5BD2D404E37D}" v="641" dt="2023-06-07T09:21:52.148"/>
    <p1510:client id="{530C3851-5D5C-81DA-054F-D92D78A43361}" v="4" dt="2023-06-08T07:17:02.951"/>
    <p1510:client id="{68165B86-34AD-4F42-1F3C-096278124CC8}" v="1772" dt="2023-06-07T11:58:42.128"/>
    <p1510:client id="{8923CEF5-02A0-2C34-9E74-EAEE9AE77170}" v="8" dt="2023-06-07T11:58:39.464"/>
    <p1510:client id="{B347B8D7-2D46-4DB2-87C5-0CD2EE478925}" v="4062" dt="2023-06-08T06:57:43.892"/>
    <p1510:client id="{CA3CECA3-6F6D-4B6E-A1EE-688EC53A0DC2}" v="194" dt="2023-06-07T11:38:03.416"/>
    <p1510:client id="{D2115703-D102-A4F3-EA14-18AFEE3CBB31}" v="969" dt="2023-06-07T11:36:50.8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8087A-AAE7-44F5-B874-F01B1F72C717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C3355-8605-47BB-B2FB-8F652DD088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294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b4f9deee1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b4f9deee1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aaf53fd43f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aaf53fd43f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aaf53fd43f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aaf53fd43f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615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aaf53fd43f_6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aaf53fd43f_6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b4f9deee1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b4f9deee1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473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aaf53fd43f_6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aaf53fd43f_6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4A4CCE-E68E-02ED-BF3C-82666D7E4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090573-2ACB-8AFD-CE42-EAAA91998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A9369C-7DDC-C497-8297-E8C80F6B2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12AF-1C4D-4863-8C1B-49A03C119D6E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ABBFA5-97C2-72FC-6AF0-E9C1B3A5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CA666F-8B89-AC79-3EB4-CC5E983B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26F3-199F-4E53-A79F-83BD360983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6641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E5650-66CE-8E8F-32C4-7615EACAA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AC03558-825F-A0A8-F7B7-C41907E3E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5994EF-5D57-19D3-1CF4-A70FE842F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12AF-1C4D-4863-8C1B-49A03C119D6E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C47974-4654-DA46-4A0F-781A0008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495E78-3541-51CC-EA04-644EF8C6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26F3-199F-4E53-A79F-83BD360983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88958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E6095E7-7A4E-20D7-D9C2-A08EC2931A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B2B5C1C-54BC-F453-6660-F5CEEA3D3A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C27A22-3B0D-96FA-CF06-32F21D604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12AF-1C4D-4863-8C1B-49A03C119D6E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3CD73D-0E1B-4A50-41A8-5DBB834B1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FDC385-D002-3AC5-4D9A-9EA129D2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26F3-199F-4E53-A79F-83BD360983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93535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73300" y="3019072"/>
            <a:ext cx="58456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140900" y="1742167"/>
            <a:ext cx="3910400" cy="14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818700" y="4476100"/>
            <a:ext cx="65548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 rot="10800000">
            <a:off x="8224790" y="4297118"/>
            <a:ext cx="5883567" cy="2940567"/>
          </a:xfrm>
          <a:custGeom>
            <a:avLst/>
            <a:gdLst/>
            <a:ahLst/>
            <a:cxnLst/>
            <a:rect l="l" t="t" r="r" b="b"/>
            <a:pathLst>
              <a:path w="176507" h="88217" extrusionOk="0">
                <a:moveTo>
                  <a:pt x="175733" y="3767"/>
                </a:moveTo>
                <a:cubicBezTo>
                  <a:pt x="180963" y="11809"/>
                  <a:pt x="157528" y="46592"/>
                  <a:pt x="141098" y="52315"/>
                </a:cubicBezTo>
                <a:cubicBezTo>
                  <a:pt x="124668" y="58038"/>
                  <a:pt x="96989" y="32185"/>
                  <a:pt x="77155" y="38106"/>
                </a:cubicBezTo>
                <a:cubicBezTo>
                  <a:pt x="57321" y="44027"/>
                  <a:pt x="34083" y="92526"/>
                  <a:pt x="22094" y="87839"/>
                </a:cubicBezTo>
                <a:cubicBezTo>
                  <a:pt x="10105" y="83152"/>
                  <a:pt x="-9384" y="23946"/>
                  <a:pt x="5220" y="9983"/>
                </a:cubicBezTo>
                <a:cubicBezTo>
                  <a:pt x="19824" y="-3980"/>
                  <a:pt x="81300" y="5099"/>
                  <a:pt x="109719" y="4063"/>
                </a:cubicBezTo>
                <a:cubicBezTo>
                  <a:pt x="138138" y="3027"/>
                  <a:pt x="170503" y="-4275"/>
                  <a:pt x="175733" y="3767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" name="Google Shape;22;p3"/>
          <p:cNvSpPr/>
          <p:nvPr/>
        </p:nvSpPr>
        <p:spPr>
          <a:xfrm>
            <a:off x="-1762712" y="-273565"/>
            <a:ext cx="5883567" cy="2940567"/>
          </a:xfrm>
          <a:custGeom>
            <a:avLst/>
            <a:gdLst/>
            <a:ahLst/>
            <a:cxnLst/>
            <a:rect l="l" t="t" r="r" b="b"/>
            <a:pathLst>
              <a:path w="176507" h="88217" extrusionOk="0">
                <a:moveTo>
                  <a:pt x="175733" y="3767"/>
                </a:moveTo>
                <a:cubicBezTo>
                  <a:pt x="180963" y="11809"/>
                  <a:pt x="157528" y="46592"/>
                  <a:pt x="141098" y="52315"/>
                </a:cubicBezTo>
                <a:cubicBezTo>
                  <a:pt x="124668" y="58038"/>
                  <a:pt x="96989" y="32185"/>
                  <a:pt x="77155" y="38106"/>
                </a:cubicBezTo>
                <a:cubicBezTo>
                  <a:pt x="57321" y="44027"/>
                  <a:pt x="34083" y="92526"/>
                  <a:pt x="22094" y="87839"/>
                </a:cubicBezTo>
                <a:cubicBezTo>
                  <a:pt x="10105" y="83152"/>
                  <a:pt x="-9384" y="23946"/>
                  <a:pt x="5220" y="9983"/>
                </a:cubicBezTo>
                <a:cubicBezTo>
                  <a:pt x="19824" y="-3980"/>
                  <a:pt x="81300" y="5099"/>
                  <a:pt x="109719" y="4063"/>
                </a:cubicBezTo>
                <a:cubicBezTo>
                  <a:pt x="138138" y="3027"/>
                  <a:pt x="170503" y="-4275"/>
                  <a:pt x="175733" y="3767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9981B3B2-31F4-9822-6F4C-145D303556DA}"/>
              </a:ext>
            </a:extLst>
          </p:cNvPr>
          <p:cNvSpPr/>
          <p:nvPr userDrawn="1"/>
        </p:nvSpPr>
        <p:spPr>
          <a:xfrm rot="3476940">
            <a:off x="25731" y="-3166483"/>
            <a:ext cx="3394465" cy="5965700"/>
          </a:xfrm>
          <a:custGeom>
            <a:avLst/>
            <a:gdLst/>
            <a:ahLst/>
            <a:cxnLst/>
            <a:rect l="l" t="t" r="r" b="b"/>
            <a:pathLst>
              <a:path w="80925" h="178971" extrusionOk="0">
                <a:moveTo>
                  <a:pt x="16592" y="4364"/>
                </a:moveTo>
                <a:cubicBezTo>
                  <a:pt x="26911" y="-14232"/>
                  <a:pt x="61309" y="32150"/>
                  <a:pt x="65931" y="53380"/>
                </a:cubicBezTo>
                <a:cubicBezTo>
                  <a:pt x="70553" y="74610"/>
                  <a:pt x="41960" y="112823"/>
                  <a:pt x="44325" y="131742"/>
                </a:cubicBezTo>
                <a:cubicBezTo>
                  <a:pt x="46690" y="150661"/>
                  <a:pt x="86838" y="161356"/>
                  <a:pt x="80120" y="166892"/>
                </a:cubicBezTo>
                <a:cubicBezTo>
                  <a:pt x="73402" y="172428"/>
                  <a:pt x="14603" y="192045"/>
                  <a:pt x="4015" y="164957"/>
                </a:cubicBezTo>
                <a:cubicBezTo>
                  <a:pt x="-6573" y="137869"/>
                  <a:pt x="6273" y="22960"/>
                  <a:pt x="16592" y="4364"/>
                </a:cubicBezTo>
                <a:close/>
              </a:path>
            </a:pathLst>
          </a:custGeom>
          <a:solidFill>
            <a:srgbClr val="FFFFFF">
              <a:alpha val="38000"/>
            </a:srgbClr>
          </a:solidFill>
          <a:ln>
            <a:noFill/>
          </a:ln>
        </p:spPr>
      </p:sp>
      <p:sp>
        <p:nvSpPr>
          <p:cNvPr id="3" name="Google Shape;92;p13">
            <a:extLst>
              <a:ext uri="{FF2B5EF4-FFF2-40B4-BE49-F238E27FC236}">
                <a16:creationId xmlns:a16="http://schemas.microsoft.com/office/drawing/2014/main" id="{479E83B3-3CC9-DCBB-0260-19157F227D7D}"/>
              </a:ext>
            </a:extLst>
          </p:cNvPr>
          <p:cNvSpPr/>
          <p:nvPr userDrawn="1"/>
        </p:nvSpPr>
        <p:spPr>
          <a:xfrm rot="3201324">
            <a:off x="8216097" y="1251982"/>
            <a:ext cx="5001433" cy="7987467"/>
          </a:xfrm>
          <a:custGeom>
            <a:avLst/>
            <a:gdLst/>
            <a:ahLst/>
            <a:cxnLst/>
            <a:rect l="l" t="t" r="r" b="b"/>
            <a:pathLst>
              <a:path w="150043" h="239624" extrusionOk="0">
                <a:moveTo>
                  <a:pt x="12209" y="9522"/>
                </a:moveTo>
                <a:cubicBezTo>
                  <a:pt x="-8107" y="14144"/>
                  <a:pt x="1406" y="37954"/>
                  <a:pt x="9629" y="48864"/>
                </a:cubicBezTo>
                <a:cubicBezTo>
                  <a:pt x="17852" y="59775"/>
                  <a:pt x="56711" y="55260"/>
                  <a:pt x="61548" y="74985"/>
                </a:cubicBezTo>
                <a:cubicBezTo>
                  <a:pt x="66385" y="94710"/>
                  <a:pt x="39834" y="145339"/>
                  <a:pt x="38652" y="167213"/>
                </a:cubicBezTo>
                <a:cubicBezTo>
                  <a:pt x="37470" y="189088"/>
                  <a:pt x="55798" y="196934"/>
                  <a:pt x="54454" y="206232"/>
                </a:cubicBezTo>
                <a:cubicBezTo>
                  <a:pt x="53110" y="215530"/>
                  <a:pt x="16455" y="219991"/>
                  <a:pt x="30590" y="223001"/>
                </a:cubicBezTo>
                <a:cubicBezTo>
                  <a:pt x="44725" y="226011"/>
                  <a:pt x="122443" y="257936"/>
                  <a:pt x="139265" y="224291"/>
                </a:cubicBezTo>
                <a:cubicBezTo>
                  <a:pt x="156088" y="190646"/>
                  <a:pt x="152701" y="56926"/>
                  <a:pt x="131525" y="21131"/>
                </a:cubicBezTo>
                <a:cubicBezTo>
                  <a:pt x="110349" y="-14664"/>
                  <a:pt x="32525" y="4900"/>
                  <a:pt x="12209" y="9522"/>
                </a:cubicBezTo>
                <a:close/>
              </a:path>
            </a:pathLst>
          </a:custGeom>
          <a:solidFill>
            <a:srgbClr val="FFFFFF">
              <a:alpha val="39000"/>
            </a:srgb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94466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-0.03998 0.0669 C -0.04883 0.08102 -0.05404 0.10208 -0.05404 0.12407 C -0.05404 0.14907 -0.04883 0.16898 -0.03998 0.1831 L 3.95833E-6 0.25 " pathEditMode="relative" rAng="0" ptsTypes="AAAAA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0.03997 0.0669 C 0.04895 0.08102 0.05403 0.10209 0.05403 0.12408 C 0.05403 0.14908 0.04895 0.16899 0.03997 0.18311 L 3.75E-6 0.25 " pathEditMode="relative" rAng="0" ptsTypes="AAAAA">
                                      <p:cBhvr>
                                        <p:cTn id="8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5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>
            <a:spLocks noGrp="1"/>
          </p:cNvSpPr>
          <p:nvPr>
            <p:ph type="title"/>
          </p:nvPr>
        </p:nvSpPr>
        <p:spPr>
          <a:xfrm>
            <a:off x="955367" y="2378600"/>
            <a:ext cx="4988800" cy="1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955367" y="3691427"/>
            <a:ext cx="4644800" cy="1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1333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7742766" y="-629099"/>
            <a:ext cx="5881217" cy="6408900"/>
          </a:xfrm>
          <a:custGeom>
            <a:avLst/>
            <a:gdLst/>
            <a:ahLst/>
            <a:cxnLst/>
            <a:rect l="l" t="t" r="r" b="b"/>
            <a:pathLst>
              <a:path w="218200" h="192267" extrusionOk="0">
                <a:moveTo>
                  <a:pt x="204573" y="190649"/>
                </a:moveTo>
                <a:cubicBezTo>
                  <a:pt x="195692" y="205006"/>
                  <a:pt x="173638" y="117875"/>
                  <a:pt x="146551" y="102728"/>
                </a:cubicBezTo>
                <a:cubicBezTo>
                  <a:pt x="119464" y="87581"/>
                  <a:pt x="64946" y="114125"/>
                  <a:pt x="42053" y="99768"/>
                </a:cubicBezTo>
                <a:cubicBezTo>
                  <a:pt x="19160" y="85411"/>
                  <a:pt x="-17103" y="30448"/>
                  <a:pt x="9194" y="16584"/>
                </a:cubicBezTo>
                <a:cubicBezTo>
                  <a:pt x="35491" y="2720"/>
                  <a:pt x="167274" y="-12427"/>
                  <a:pt x="199837" y="16584"/>
                </a:cubicBezTo>
                <a:cubicBezTo>
                  <a:pt x="232400" y="45595"/>
                  <a:pt x="213454" y="176292"/>
                  <a:pt x="204573" y="190649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7" name="Google Shape;197;p26"/>
          <p:cNvSpPr/>
          <p:nvPr/>
        </p:nvSpPr>
        <p:spPr>
          <a:xfrm>
            <a:off x="6238791" y="5169003"/>
            <a:ext cx="6380867" cy="2024600"/>
          </a:xfrm>
          <a:custGeom>
            <a:avLst/>
            <a:gdLst/>
            <a:ahLst/>
            <a:cxnLst/>
            <a:rect l="l" t="t" r="r" b="b"/>
            <a:pathLst>
              <a:path w="191426" h="60738" extrusionOk="0">
                <a:moveTo>
                  <a:pt x="177161" y="40331"/>
                </a:moveTo>
                <a:cubicBezTo>
                  <a:pt x="164580" y="30513"/>
                  <a:pt x="119387" y="1206"/>
                  <a:pt x="98714" y="71"/>
                </a:cubicBezTo>
                <a:cubicBezTo>
                  <a:pt x="78041" y="-1064"/>
                  <a:pt x="68815" y="24049"/>
                  <a:pt x="53125" y="33522"/>
                </a:cubicBezTo>
                <a:cubicBezTo>
                  <a:pt x="37435" y="42995"/>
                  <a:pt x="-15603" y="52665"/>
                  <a:pt x="4576" y="56908"/>
                </a:cubicBezTo>
                <a:cubicBezTo>
                  <a:pt x="24755" y="61151"/>
                  <a:pt x="145437" y="61743"/>
                  <a:pt x="174201" y="58980"/>
                </a:cubicBezTo>
                <a:cubicBezTo>
                  <a:pt x="202965" y="56217"/>
                  <a:pt x="189742" y="50149"/>
                  <a:pt x="177161" y="4033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Google Shape;198;p26"/>
          <p:cNvSpPr/>
          <p:nvPr/>
        </p:nvSpPr>
        <p:spPr>
          <a:xfrm>
            <a:off x="7253267" y="-22733"/>
            <a:ext cx="5409415" cy="7123433"/>
          </a:xfrm>
          <a:custGeom>
            <a:avLst/>
            <a:gdLst/>
            <a:ahLst/>
            <a:cxnLst/>
            <a:rect l="l" t="t" r="r" b="b"/>
            <a:pathLst>
              <a:path w="147610" h="213703" extrusionOk="0">
                <a:moveTo>
                  <a:pt x="128752" y="5122"/>
                </a:moveTo>
                <a:cubicBezTo>
                  <a:pt x="104971" y="-12689"/>
                  <a:pt x="18531" y="20565"/>
                  <a:pt x="3236" y="39758"/>
                </a:cubicBezTo>
                <a:cubicBezTo>
                  <a:pt x="-12059" y="58951"/>
                  <a:pt x="32641" y="94820"/>
                  <a:pt x="36983" y="120278"/>
                </a:cubicBezTo>
                <a:cubicBezTo>
                  <a:pt x="41325" y="145737"/>
                  <a:pt x="15817" y="177362"/>
                  <a:pt x="29286" y="192509"/>
                </a:cubicBezTo>
                <a:cubicBezTo>
                  <a:pt x="42755" y="207656"/>
                  <a:pt x="98360" y="218806"/>
                  <a:pt x="117799" y="211158"/>
                </a:cubicBezTo>
                <a:cubicBezTo>
                  <a:pt x="137238" y="203511"/>
                  <a:pt x="144097" y="180963"/>
                  <a:pt x="145922" y="146624"/>
                </a:cubicBezTo>
                <a:cubicBezTo>
                  <a:pt x="147748" y="112285"/>
                  <a:pt x="152533" y="22933"/>
                  <a:pt x="128752" y="5122"/>
                </a:cubicBezTo>
                <a:close/>
              </a:path>
            </a:pathLst>
          </a:custGeom>
          <a:solidFill>
            <a:srgbClr val="FFFFFF">
              <a:alpha val="41960"/>
            </a:srgb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1550841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/>
          <p:nvPr/>
        </p:nvSpPr>
        <p:spPr>
          <a:xfrm>
            <a:off x="-487602" y="4729586"/>
            <a:ext cx="1897767" cy="2494700"/>
          </a:xfrm>
          <a:custGeom>
            <a:avLst/>
            <a:gdLst/>
            <a:ahLst/>
            <a:cxnLst/>
            <a:rect l="l" t="t" r="r" b="b"/>
            <a:pathLst>
              <a:path w="56933" h="74841" extrusionOk="0">
                <a:moveTo>
                  <a:pt x="7819" y="1686"/>
                </a:moveTo>
                <a:cubicBezTo>
                  <a:pt x="14282" y="-5715"/>
                  <a:pt x="34906" y="13330"/>
                  <a:pt x="42751" y="24184"/>
                </a:cubicBezTo>
                <a:cubicBezTo>
                  <a:pt x="50596" y="35038"/>
                  <a:pt x="61351" y="59411"/>
                  <a:pt x="54888" y="66812"/>
                </a:cubicBezTo>
                <a:cubicBezTo>
                  <a:pt x="48425" y="74213"/>
                  <a:pt x="11816" y="79442"/>
                  <a:pt x="3971" y="68588"/>
                </a:cubicBezTo>
                <a:cubicBezTo>
                  <a:pt x="-3874" y="57734"/>
                  <a:pt x="1356" y="9087"/>
                  <a:pt x="7819" y="1686"/>
                </a:cubicBezTo>
                <a:close/>
              </a:path>
            </a:pathLst>
          </a:custGeom>
          <a:solidFill>
            <a:srgbClr val="FFFFFF">
              <a:alpha val="41960"/>
            </a:srgbClr>
          </a:solidFill>
          <a:ln>
            <a:noFill/>
          </a:ln>
        </p:spPr>
      </p:sp>
      <p:sp>
        <p:nvSpPr>
          <p:cNvPr id="174" name="Google Shape;174;p24"/>
          <p:cNvSpPr/>
          <p:nvPr/>
        </p:nvSpPr>
        <p:spPr>
          <a:xfrm rot="-859101">
            <a:off x="-864623" y="4010554"/>
            <a:ext cx="2162452" cy="3342340"/>
          </a:xfrm>
          <a:custGeom>
            <a:avLst/>
            <a:gdLst/>
            <a:ahLst/>
            <a:cxnLst/>
            <a:rect l="l" t="t" r="r" b="b"/>
            <a:pathLst>
              <a:path w="64876" h="100274" extrusionOk="0">
                <a:moveTo>
                  <a:pt x="15873" y="1347"/>
                </a:moveTo>
                <a:cubicBezTo>
                  <a:pt x="26382" y="-7336"/>
                  <a:pt x="60426" y="29962"/>
                  <a:pt x="64422" y="40718"/>
                </a:cubicBezTo>
                <a:cubicBezTo>
                  <a:pt x="68419" y="51474"/>
                  <a:pt x="43207" y="57395"/>
                  <a:pt x="39852" y="65881"/>
                </a:cubicBezTo>
                <a:cubicBezTo>
                  <a:pt x="36497" y="74367"/>
                  <a:pt x="50706" y="87145"/>
                  <a:pt x="44292" y="91635"/>
                </a:cubicBezTo>
                <a:cubicBezTo>
                  <a:pt x="37878" y="96125"/>
                  <a:pt x="6105" y="107867"/>
                  <a:pt x="1368" y="92819"/>
                </a:cubicBezTo>
                <a:cubicBezTo>
                  <a:pt x="-3368" y="77771"/>
                  <a:pt x="5364" y="10031"/>
                  <a:pt x="15873" y="1347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Google Shape;175;p24"/>
          <p:cNvSpPr/>
          <p:nvPr/>
        </p:nvSpPr>
        <p:spPr>
          <a:xfrm>
            <a:off x="10218323" y="-337674"/>
            <a:ext cx="2549900" cy="3052900"/>
          </a:xfrm>
          <a:custGeom>
            <a:avLst/>
            <a:gdLst/>
            <a:ahLst/>
            <a:cxnLst/>
            <a:rect l="l" t="t" r="r" b="b"/>
            <a:pathLst>
              <a:path w="76497" h="91587" extrusionOk="0">
                <a:moveTo>
                  <a:pt x="73255" y="90650"/>
                </a:moveTo>
                <a:cubicBezTo>
                  <a:pt x="68765" y="97853"/>
                  <a:pt x="50708" y="58876"/>
                  <a:pt x="40396" y="51278"/>
                </a:cubicBezTo>
                <a:cubicBezTo>
                  <a:pt x="30084" y="43680"/>
                  <a:pt x="17503" y="52363"/>
                  <a:pt x="11385" y="45061"/>
                </a:cubicBezTo>
                <a:cubicBezTo>
                  <a:pt x="5267" y="37759"/>
                  <a:pt x="-5637" y="13633"/>
                  <a:pt x="3688" y="7466"/>
                </a:cubicBezTo>
                <a:cubicBezTo>
                  <a:pt x="13013" y="1299"/>
                  <a:pt x="55740" y="-5806"/>
                  <a:pt x="67334" y="8058"/>
                </a:cubicBezTo>
                <a:cubicBezTo>
                  <a:pt x="78929" y="21922"/>
                  <a:pt x="77745" y="83447"/>
                  <a:pt x="73255" y="90650"/>
                </a:cubicBezTo>
                <a:close/>
              </a:path>
            </a:pathLst>
          </a:custGeom>
          <a:solidFill>
            <a:srgbClr val="FFFFFF">
              <a:alpha val="41960"/>
            </a:srgbClr>
          </a:solidFill>
          <a:ln>
            <a:noFill/>
          </a:ln>
        </p:spPr>
      </p:sp>
      <p:sp>
        <p:nvSpPr>
          <p:cNvPr id="176" name="Google Shape;176;p24"/>
          <p:cNvSpPr/>
          <p:nvPr/>
        </p:nvSpPr>
        <p:spPr>
          <a:xfrm>
            <a:off x="8701678" y="-189805"/>
            <a:ext cx="4755900" cy="1724833"/>
          </a:xfrm>
          <a:custGeom>
            <a:avLst/>
            <a:gdLst/>
            <a:ahLst/>
            <a:cxnLst/>
            <a:rect l="l" t="t" r="r" b="b"/>
            <a:pathLst>
              <a:path w="142677" h="51745" extrusionOk="0">
                <a:moveTo>
                  <a:pt x="4192" y="4214"/>
                </a:moveTo>
                <a:cubicBezTo>
                  <a:pt x="-11695" y="7520"/>
                  <a:pt x="21905" y="21927"/>
                  <a:pt x="34979" y="24344"/>
                </a:cubicBezTo>
                <a:cubicBezTo>
                  <a:pt x="48054" y="26762"/>
                  <a:pt x="66407" y="14180"/>
                  <a:pt x="82639" y="18719"/>
                </a:cubicBezTo>
                <a:cubicBezTo>
                  <a:pt x="98871" y="23258"/>
                  <a:pt x="124429" y="53946"/>
                  <a:pt x="132372" y="51578"/>
                </a:cubicBezTo>
                <a:cubicBezTo>
                  <a:pt x="140316" y="49210"/>
                  <a:pt x="151663" y="12404"/>
                  <a:pt x="130300" y="4510"/>
                </a:cubicBezTo>
                <a:cubicBezTo>
                  <a:pt x="108937" y="-3384"/>
                  <a:pt x="20079" y="908"/>
                  <a:pt x="4192" y="4214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923200" y="593367"/>
            <a:ext cx="75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3866096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>
            <a:spLocks noGrp="1"/>
          </p:cNvSpPr>
          <p:nvPr>
            <p:ph type="title"/>
          </p:nvPr>
        </p:nvSpPr>
        <p:spPr>
          <a:xfrm>
            <a:off x="6568900" y="2704512"/>
            <a:ext cx="44856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350" name="Google Shape;350;p41"/>
          <p:cNvSpPr txBox="1">
            <a:spLocks noGrp="1"/>
          </p:cNvSpPr>
          <p:nvPr>
            <p:ph type="subTitle" idx="1"/>
          </p:nvPr>
        </p:nvSpPr>
        <p:spPr>
          <a:xfrm>
            <a:off x="7056100" y="3476452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ans"/>
              <a:buNone/>
              <a:defRPr sz="1733">
                <a:solidFill>
                  <a:schemeClr val="dk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41"/>
          <p:cNvSpPr/>
          <p:nvPr/>
        </p:nvSpPr>
        <p:spPr>
          <a:xfrm>
            <a:off x="4769003" y="5343809"/>
            <a:ext cx="8357467" cy="1817700"/>
          </a:xfrm>
          <a:custGeom>
            <a:avLst/>
            <a:gdLst/>
            <a:ahLst/>
            <a:cxnLst/>
            <a:rect l="l" t="t" r="r" b="b"/>
            <a:pathLst>
              <a:path w="250724" h="54531" extrusionOk="0">
                <a:moveTo>
                  <a:pt x="239103" y="40658"/>
                </a:moveTo>
                <a:cubicBezTo>
                  <a:pt x="238659" y="36859"/>
                  <a:pt x="242014" y="37056"/>
                  <a:pt x="228742" y="30297"/>
                </a:cubicBezTo>
                <a:cubicBezTo>
                  <a:pt x="215470" y="23538"/>
                  <a:pt x="182364" y="-1526"/>
                  <a:pt x="159471" y="102"/>
                </a:cubicBezTo>
                <a:cubicBezTo>
                  <a:pt x="136578" y="1730"/>
                  <a:pt x="111318" y="34639"/>
                  <a:pt x="91385" y="40066"/>
                </a:cubicBezTo>
                <a:cubicBezTo>
                  <a:pt x="71453" y="45493"/>
                  <a:pt x="53296" y="30692"/>
                  <a:pt x="39876" y="32665"/>
                </a:cubicBezTo>
                <a:cubicBezTo>
                  <a:pt x="26456" y="34639"/>
                  <a:pt x="-21057" y="48503"/>
                  <a:pt x="10865" y="51907"/>
                </a:cubicBezTo>
                <a:cubicBezTo>
                  <a:pt x="42787" y="55311"/>
                  <a:pt x="193366" y="54966"/>
                  <a:pt x="231406" y="53091"/>
                </a:cubicBezTo>
                <a:cubicBezTo>
                  <a:pt x="269446" y="51216"/>
                  <a:pt x="239547" y="44457"/>
                  <a:pt x="239103" y="40658"/>
                </a:cubicBezTo>
                <a:close/>
              </a:path>
            </a:pathLst>
          </a:custGeom>
          <a:solidFill>
            <a:srgbClr val="FFFFFF">
              <a:alpha val="41960"/>
            </a:srgbClr>
          </a:solidFill>
          <a:ln>
            <a:noFill/>
          </a:ln>
        </p:spPr>
      </p:sp>
      <p:sp>
        <p:nvSpPr>
          <p:cNvPr id="352" name="Google Shape;352;p41"/>
          <p:cNvSpPr/>
          <p:nvPr/>
        </p:nvSpPr>
        <p:spPr>
          <a:xfrm>
            <a:off x="5916152" y="5744976"/>
            <a:ext cx="7474633" cy="1499400"/>
          </a:xfrm>
          <a:custGeom>
            <a:avLst/>
            <a:gdLst/>
            <a:ahLst/>
            <a:cxnLst/>
            <a:rect l="l" t="t" r="r" b="b"/>
            <a:pathLst>
              <a:path w="224239" h="44982" extrusionOk="0">
                <a:moveTo>
                  <a:pt x="13454" y="38984"/>
                </a:moveTo>
                <a:cubicBezTo>
                  <a:pt x="18141" y="33656"/>
                  <a:pt x="24210" y="11453"/>
                  <a:pt x="45129" y="9381"/>
                </a:cubicBezTo>
                <a:cubicBezTo>
                  <a:pt x="66048" y="7309"/>
                  <a:pt x="113906" y="28081"/>
                  <a:pt x="138970" y="26551"/>
                </a:cubicBezTo>
                <a:cubicBezTo>
                  <a:pt x="164034" y="25022"/>
                  <a:pt x="183275" y="-2361"/>
                  <a:pt x="195511" y="204"/>
                </a:cubicBezTo>
                <a:cubicBezTo>
                  <a:pt x="207747" y="2770"/>
                  <a:pt x="242136" y="35086"/>
                  <a:pt x="212385" y="41944"/>
                </a:cubicBezTo>
                <a:cubicBezTo>
                  <a:pt x="182634" y="48802"/>
                  <a:pt x="50161" y="41845"/>
                  <a:pt x="17006" y="41352"/>
                </a:cubicBezTo>
                <a:cubicBezTo>
                  <a:pt x="-16149" y="40859"/>
                  <a:pt x="8767" y="44313"/>
                  <a:pt x="13454" y="38984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3" name="Google Shape;353;p41"/>
          <p:cNvSpPr/>
          <p:nvPr/>
        </p:nvSpPr>
        <p:spPr>
          <a:xfrm>
            <a:off x="4282767" y="-706098"/>
            <a:ext cx="9003467" cy="2605033"/>
          </a:xfrm>
          <a:custGeom>
            <a:avLst/>
            <a:gdLst/>
            <a:ahLst/>
            <a:cxnLst/>
            <a:rect l="l" t="t" r="r" b="b"/>
            <a:pathLst>
              <a:path w="270104" h="78151" extrusionOk="0">
                <a:moveTo>
                  <a:pt x="251322" y="77786"/>
                </a:moveTo>
                <a:cubicBezTo>
                  <a:pt x="239678" y="82226"/>
                  <a:pt x="205536" y="38068"/>
                  <a:pt x="177907" y="33381"/>
                </a:cubicBezTo>
                <a:cubicBezTo>
                  <a:pt x="150278" y="28694"/>
                  <a:pt x="114261" y="53906"/>
                  <a:pt x="85546" y="49663"/>
                </a:cubicBezTo>
                <a:cubicBezTo>
                  <a:pt x="56831" y="45420"/>
                  <a:pt x="-21419" y="15077"/>
                  <a:pt x="5618" y="7923"/>
                </a:cubicBezTo>
                <a:cubicBezTo>
                  <a:pt x="32655" y="769"/>
                  <a:pt x="206819" y="-4905"/>
                  <a:pt x="247770" y="6739"/>
                </a:cubicBezTo>
                <a:cubicBezTo>
                  <a:pt x="288721" y="18383"/>
                  <a:pt x="262966" y="73346"/>
                  <a:pt x="251322" y="77786"/>
                </a:cubicBezTo>
                <a:close/>
              </a:path>
            </a:pathLst>
          </a:custGeom>
          <a:solidFill>
            <a:srgbClr val="FFFFFF">
              <a:alpha val="41960"/>
            </a:srgbClr>
          </a:solidFill>
          <a:ln>
            <a:noFill/>
          </a:ln>
        </p:spPr>
      </p:sp>
      <p:sp>
        <p:nvSpPr>
          <p:cNvPr id="354" name="Google Shape;354;p41"/>
          <p:cNvSpPr/>
          <p:nvPr/>
        </p:nvSpPr>
        <p:spPr>
          <a:xfrm>
            <a:off x="7660125" y="-569808"/>
            <a:ext cx="5757233" cy="1677933"/>
          </a:xfrm>
          <a:custGeom>
            <a:avLst/>
            <a:gdLst/>
            <a:ahLst/>
            <a:cxnLst/>
            <a:rect l="l" t="t" r="r" b="b"/>
            <a:pathLst>
              <a:path w="172717" h="50338" extrusionOk="0">
                <a:moveTo>
                  <a:pt x="171315" y="7090"/>
                </a:moveTo>
                <a:cubicBezTo>
                  <a:pt x="183748" y="14737"/>
                  <a:pt x="105301" y="50754"/>
                  <a:pt x="77178" y="50310"/>
                </a:cubicBezTo>
                <a:cubicBezTo>
                  <a:pt x="49055" y="49866"/>
                  <a:pt x="-13110" y="11629"/>
                  <a:pt x="2579" y="4426"/>
                </a:cubicBezTo>
                <a:cubicBezTo>
                  <a:pt x="18269" y="-2777"/>
                  <a:pt x="158882" y="-557"/>
                  <a:pt x="171315" y="709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7686059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C85232-1A23-E4F6-02D0-E7512FD7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CC6571-B36E-B94E-9DAD-07847EE96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39C94F-9978-8F22-31E1-BFBF81E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12AF-1C4D-4863-8C1B-49A03C119D6E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A15D5F-CA32-8485-4CFC-87BD0C278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33AEEB-E2A5-12F5-E831-C22DEA05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26F3-199F-4E53-A79F-83BD360983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31972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77BF58-B58A-1106-22BE-A4E15570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231E95-6999-DF7B-6C78-9C5371EC0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C88E55-4006-A99A-04F8-7AF9BE875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12AF-1C4D-4863-8C1B-49A03C119D6E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7A6AB9-7C2B-D714-F9C3-0737706EF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A87340-E1EF-5493-A68E-87BBFAAA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26F3-199F-4E53-A79F-83BD360983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05886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DBC2C3-D3EC-07EE-AAE2-4400C883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FEF554-E974-78BC-92C4-59E1EAB02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5F46307-7E0A-DA9F-3A28-5FF6A11E0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608A24-220E-AA5A-0DBC-CD989D21C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12AF-1C4D-4863-8C1B-49A03C119D6E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2425D2-B989-2D15-4641-94EC48F0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64262A-3DF4-4687-04EF-8B4935F6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26F3-199F-4E53-A79F-83BD360983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3790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17E584-E29B-E218-C322-3A9E88241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E1D7D4-B37C-4C0F-67BD-D2A0F6DA8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905C769-F6C1-175C-02BA-C8D2C3D31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2AE3335-D0C2-D186-3F68-3F970CC012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DEC94F2-2FCC-5BCA-54E4-456FA69B65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EB2B83C-407F-A4DF-E615-F41A5B91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12AF-1C4D-4863-8C1B-49A03C119D6E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AE61954-1A24-DCEA-BDEE-4252D1037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156B9C5-72F3-34AF-ECBA-B8C0FBB1F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26F3-199F-4E53-A79F-83BD360983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304835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206BA8-FC48-D84B-B7D9-80792857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565A9B7-A294-4473-B961-B066825D9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12AF-1C4D-4863-8C1B-49A03C119D6E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8F1E71E-E5A2-761E-8F0E-8A2C7FEBE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73D439-C1E9-2B9C-4EB4-DADF842BF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26F3-199F-4E53-A79F-83BD360983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601139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5DA217-A14D-2971-40DD-253DB32A0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12AF-1C4D-4863-8C1B-49A03C119D6E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E0A6C8-8BC9-886F-7C85-8397BF073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40408A-3FD1-1B18-4ABA-AD789EBE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26F3-199F-4E53-A79F-83BD360983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43921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21E5B6-6CCD-C993-5844-001FC8FF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35A911-2336-1244-7B0C-665878EF6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D04F76-E2CA-AD8A-9B6D-3D9E14DD6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BAAB57-BF28-1A5A-4BDE-05E13793A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12AF-1C4D-4863-8C1B-49A03C119D6E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A0C122-D856-F4FF-B364-3F470AE83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173099-1729-D4D1-5A4C-6CDA02B2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26F3-199F-4E53-A79F-83BD360983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06762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BD7641-F76E-0DAC-227A-8106BAA18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083148C-07DA-71A0-B256-908F16EF0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F57D41-0CAD-9BEF-0A9F-0DAEE0227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D6D40B-906A-3295-B109-6B2CE5FD0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12AF-1C4D-4863-8C1B-49A03C119D6E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5185AE-28F9-5372-3E8C-C638BBA4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74E287-9AD4-26A9-58F6-E44FB6DB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26F3-199F-4E53-A79F-83BD360983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6697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66F0E7D-9788-EFB8-FD18-A78DCE9ED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3AD1D1-6069-79D0-2582-8D0FA614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DFD9EB-FB6D-8799-0EEF-5F4EED512A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412AF-1C4D-4863-8C1B-49A03C119D6E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582239-A997-EC6C-07DA-29698D619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4DF3B4-89C7-58A4-985C-18E454D8F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526F3-199F-4E53-A79F-83BD360983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31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is.whoi.edu/science/B/whalesounds/bestOf.cfm?code=AC2A" TargetMode="External"/><Relationship Id="rId2" Type="http://schemas.openxmlformats.org/officeDocument/2006/relationships/hyperlink" Target="https://dosits.org/animals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universal-soundbank.com/baleines.htm" TargetMode="External"/><Relationship Id="rId4" Type="http://schemas.openxmlformats.org/officeDocument/2006/relationships/hyperlink" Target="https://www.navymarinespeciesmonitoring.us/data-access1/passive-acoustic-data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5.png"/><Relationship Id="rId7" Type="http://schemas.openxmlformats.org/officeDocument/2006/relationships/slide" Target="slide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95F1579D-3969-934C-64B3-2764686D29C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effectLst>
            <a:outerShdw blurRad="381000" dist="50800" dir="5400000" algn="ctr" rotWithShape="0">
              <a:srgbClr val="040D1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 useBgFill="1">
        <p:nvSpPr>
          <p:cNvPr id="53" name="Forme libre : forme 52">
            <a:extLst>
              <a:ext uri="{FF2B5EF4-FFF2-40B4-BE49-F238E27FC236}">
                <a16:creationId xmlns:a16="http://schemas.microsoft.com/office/drawing/2014/main" id="{FBFA1D51-9027-7DE6-3673-BD0C46CE1412}"/>
              </a:ext>
            </a:extLst>
          </p:cNvPr>
          <p:cNvSpPr/>
          <p:nvPr/>
        </p:nvSpPr>
        <p:spPr>
          <a:xfrm>
            <a:off x="0" y="0"/>
            <a:ext cx="5934366" cy="6857999"/>
          </a:xfrm>
          <a:custGeom>
            <a:avLst/>
            <a:gdLst>
              <a:gd name="connsiteX0" fmla="*/ 0 w 5934366"/>
              <a:gd name="connsiteY0" fmla="*/ 0 h 6857999"/>
              <a:gd name="connsiteX1" fmla="*/ 5934366 w 5934366"/>
              <a:gd name="connsiteY1" fmla="*/ 0 h 6857999"/>
              <a:gd name="connsiteX2" fmla="*/ 4829385 w 5934366"/>
              <a:gd name="connsiteY2" fmla="*/ 6857999 h 6857999"/>
              <a:gd name="connsiteX3" fmla="*/ 0 w 593436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4366" h="6857999">
                <a:moveTo>
                  <a:pt x="0" y="0"/>
                </a:moveTo>
                <a:lnTo>
                  <a:pt x="5934366" y="0"/>
                </a:lnTo>
                <a:lnTo>
                  <a:pt x="4829385" y="6857999"/>
                </a:lnTo>
                <a:lnTo>
                  <a:pt x="0" y="6857999"/>
                </a:lnTo>
                <a:close/>
              </a:path>
            </a:pathLst>
          </a:custGeom>
          <a:ln>
            <a:noFill/>
          </a:ln>
          <a:effectLst>
            <a:outerShdw blurRad="381000" dist="50800" dir="5400000" algn="ctr" rotWithShape="0">
              <a:srgbClr val="040D1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 useBgFill="1">
        <p:nvSpPr>
          <p:cNvPr id="60" name="Forme libre : forme 59">
            <a:extLst>
              <a:ext uri="{FF2B5EF4-FFF2-40B4-BE49-F238E27FC236}">
                <a16:creationId xmlns:a16="http://schemas.microsoft.com/office/drawing/2014/main" id="{035B086A-7942-715A-A747-490E11736FB0}"/>
              </a:ext>
            </a:extLst>
          </p:cNvPr>
          <p:cNvSpPr/>
          <p:nvPr/>
        </p:nvSpPr>
        <p:spPr>
          <a:xfrm>
            <a:off x="6209760" y="0"/>
            <a:ext cx="5982240" cy="6857999"/>
          </a:xfrm>
          <a:custGeom>
            <a:avLst/>
            <a:gdLst>
              <a:gd name="connsiteX0" fmla="*/ 1104981 w 5982240"/>
              <a:gd name="connsiteY0" fmla="*/ 0 h 6857999"/>
              <a:gd name="connsiteX1" fmla="*/ 5982240 w 5982240"/>
              <a:gd name="connsiteY1" fmla="*/ 0 h 6857999"/>
              <a:gd name="connsiteX2" fmla="*/ 5982240 w 5982240"/>
              <a:gd name="connsiteY2" fmla="*/ 6857999 h 6857999"/>
              <a:gd name="connsiteX3" fmla="*/ 0 w 598224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2240" h="6857999">
                <a:moveTo>
                  <a:pt x="1104981" y="0"/>
                </a:moveTo>
                <a:lnTo>
                  <a:pt x="5982240" y="0"/>
                </a:lnTo>
                <a:lnTo>
                  <a:pt x="5982240" y="6857999"/>
                </a:lnTo>
                <a:lnTo>
                  <a:pt x="0" y="6857999"/>
                </a:lnTo>
                <a:close/>
              </a:path>
            </a:pathLst>
          </a:custGeom>
          <a:ln>
            <a:noFill/>
          </a:ln>
          <a:effectLst>
            <a:outerShdw blurRad="381000" dist="50800" dir="5400000" algn="ctr" rotWithShape="0">
              <a:srgbClr val="040D1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65" name="Image 64" descr="Une image contenant Police, Graphique, graphisme, typographie&#10;&#10;Description générée automatiquement">
            <a:extLst>
              <a:ext uri="{FF2B5EF4-FFF2-40B4-BE49-F238E27FC236}">
                <a16:creationId xmlns:a16="http://schemas.microsoft.com/office/drawing/2014/main" id="{EC9D5D19-7B33-B892-D462-7081D1261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3059906"/>
            <a:ext cx="5905500" cy="738188"/>
          </a:xfrm>
          <a:prstGeom prst="rect">
            <a:avLst/>
          </a:prstGeom>
          <a:effectLst>
            <a:outerShdw blurRad="381000" dist="50800" dir="5400000" algn="ctr" rotWithShape="0">
              <a:srgbClr val="040D1C">
                <a:alpha val="40000"/>
              </a:srgbClr>
            </a:outerShdw>
          </a:effectLst>
        </p:spPr>
      </p:pic>
      <p:sp useBgFill="1">
        <p:nvSpPr>
          <p:cNvPr id="55" name="Forme libre : forme 54">
            <a:extLst>
              <a:ext uri="{FF2B5EF4-FFF2-40B4-BE49-F238E27FC236}">
                <a16:creationId xmlns:a16="http://schemas.microsoft.com/office/drawing/2014/main" id="{2DF384CD-7819-1025-FDC9-15583069FE0D}"/>
              </a:ext>
            </a:extLst>
          </p:cNvPr>
          <p:cNvSpPr/>
          <p:nvPr/>
        </p:nvSpPr>
        <p:spPr>
          <a:xfrm>
            <a:off x="0" y="0"/>
            <a:ext cx="4555375" cy="6857999"/>
          </a:xfrm>
          <a:custGeom>
            <a:avLst/>
            <a:gdLst>
              <a:gd name="connsiteX0" fmla="*/ 0 w 5199364"/>
              <a:gd name="connsiteY0" fmla="*/ 0 h 6857999"/>
              <a:gd name="connsiteX1" fmla="*/ 5199364 w 5199364"/>
              <a:gd name="connsiteY1" fmla="*/ 0 h 6857999"/>
              <a:gd name="connsiteX2" fmla="*/ 4643081 w 5199364"/>
              <a:gd name="connsiteY2" fmla="*/ 6857999 h 6857999"/>
              <a:gd name="connsiteX3" fmla="*/ 0 w 5199364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9364" h="6857999">
                <a:moveTo>
                  <a:pt x="0" y="0"/>
                </a:moveTo>
                <a:lnTo>
                  <a:pt x="5199364" y="0"/>
                </a:lnTo>
                <a:lnTo>
                  <a:pt x="4643081" y="6857999"/>
                </a:lnTo>
                <a:lnTo>
                  <a:pt x="0" y="6857999"/>
                </a:lnTo>
                <a:close/>
              </a:path>
            </a:pathLst>
          </a:custGeom>
          <a:ln>
            <a:noFill/>
          </a:ln>
          <a:effectLst>
            <a:outerShdw blurRad="381000" dist="50800" dir="5400000" algn="ctr" rotWithShape="0">
              <a:srgbClr val="040D1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 useBgFill="1">
        <p:nvSpPr>
          <p:cNvPr id="62" name="Forme libre : forme 61">
            <a:extLst>
              <a:ext uri="{FF2B5EF4-FFF2-40B4-BE49-F238E27FC236}">
                <a16:creationId xmlns:a16="http://schemas.microsoft.com/office/drawing/2014/main" id="{391F141F-1CCA-9C08-C763-CBA30AA8FB17}"/>
              </a:ext>
            </a:extLst>
          </p:cNvPr>
          <p:cNvSpPr/>
          <p:nvPr/>
        </p:nvSpPr>
        <p:spPr>
          <a:xfrm>
            <a:off x="7942614" y="1"/>
            <a:ext cx="4793672" cy="6857999"/>
          </a:xfrm>
          <a:custGeom>
            <a:avLst/>
            <a:gdLst>
              <a:gd name="connsiteX0" fmla="*/ 556283 w 5297322"/>
              <a:gd name="connsiteY0" fmla="*/ 0 h 6857999"/>
              <a:gd name="connsiteX1" fmla="*/ 5297322 w 5297322"/>
              <a:gd name="connsiteY1" fmla="*/ 0 h 6857999"/>
              <a:gd name="connsiteX2" fmla="*/ 5297322 w 5297322"/>
              <a:gd name="connsiteY2" fmla="*/ 6857999 h 6857999"/>
              <a:gd name="connsiteX3" fmla="*/ 0 w 529732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7322" h="6857999">
                <a:moveTo>
                  <a:pt x="556283" y="0"/>
                </a:moveTo>
                <a:lnTo>
                  <a:pt x="5297322" y="0"/>
                </a:lnTo>
                <a:lnTo>
                  <a:pt x="5297322" y="6857999"/>
                </a:lnTo>
                <a:lnTo>
                  <a:pt x="0" y="6857999"/>
                </a:lnTo>
                <a:close/>
              </a:path>
            </a:pathLst>
          </a:custGeom>
          <a:ln>
            <a:noFill/>
          </a:ln>
          <a:effectLst>
            <a:outerShdw blurRad="381000" dist="50800" dir="5400000" algn="ctr" rotWithShape="0">
              <a:srgbClr val="040D1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46B715-0D22-780B-332A-9028738D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26F3-199F-4E53-A79F-83BD36098307}" type="slidenum">
              <a:rPr lang="fr-FR" smtClean="0"/>
              <a:t>1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6801F7F-B92F-E2AD-2C7A-48273D1D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6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33333" decel="33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-0.225 0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33333" decel="3333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0" fill="hold"/>
                                        <p:tgtEl>
                                          <p:spTgt spid="55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 L -0.0987 0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33333" decel="33333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4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3" presetClass="path" presetSubtype="0" accel="33250" decel="33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0.24258 0 " pathEditMode="relative" rAng="0" ptsTypes="AA">
                                      <p:cBhvr>
                                        <p:cTn id="14" dur="4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33333" decel="3333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0" fill="hold"/>
                                        <p:tgtEl>
                                          <p:spTgt spid="6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0.11458 0 " pathEditMode="relative" rAng="0" ptsTypes="AA">
                                      <p:cBhvr>
                                        <p:cTn id="18" dur="4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33333" decel="33333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4000" fill="hold"/>
                                        <p:tgtEl>
                                          <p:spTgt spid="60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.25E-6 0 " pathEditMode="relative" rAng="0" ptsTypes="AA">
                                      <p:cBhvr>
                                        <p:cTn id="22" dur="4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33333" decel="33333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40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53" grpId="0" animBg="1"/>
      <p:bldP spid="53" grpId="1" animBg="1"/>
      <p:bldP spid="60" grpId="0" animBg="1"/>
      <p:bldP spid="60" grpId="1" animBg="1"/>
      <p:bldP spid="55" grpId="0" animBg="1"/>
      <p:bldP spid="55" grpId="1" animBg="1"/>
      <p:bldP spid="62" grpId="0" animBg="1"/>
      <p:bldP spid="62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2;p106">
            <a:extLst>
              <a:ext uri="{FF2B5EF4-FFF2-40B4-BE49-F238E27FC236}">
                <a16:creationId xmlns:a16="http://schemas.microsoft.com/office/drawing/2014/main" id="{35907249-5A54-F5A0-3215-5C3AB7222711}"/>
              </a:ext>
            </a:extLst>
          </p:cNvPr>
          <p:cNvSpPr txBox="1">
            <a:spLocks/>
          </p:cNvSpPr>
          <p:nvPr/>
        </p:nvSpPr>
        <p:spPr>
          <a:xfrm>
            <a:off x="883973" y="886106"/>
            <a:ext cx="7877642" cy="74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lvl="0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ans"/>
              <a:buNone/>
              <a:defRPr sz="173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Aft>
                <a:spcPts val="2133"/>
              </a:spcAft>
            </a:pPr>
            <a:r>
              <a:rPr lang="fr-FR" sz="3200">
                <a:solidFill>
                  <a:srgbClr val="FFFFFF"/>
                </a:solidFill>
                <a:latin typeface="Montserrat" panose="00000500000000000000" pitchFamily="50" charset="0"/>
                <a:ea typeface="Calibri Light"/>
                <a:cs typeface="Calibri Light"/>
              </a:rPr>
              <a:t>3. Comparaison avec des références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F1118C2-209B-50BD-29E0-76CB59209B40}"/>
              </a:ext>
            </a:extLst>
          </p:cNvPr>
          <p:cNvSpPr txBox="1"/>
          <p:nvPr/>
        </p:nvSpPr>
        <p:spPr>
          <a:xfrm>
            <a:off x="1485602" y="1870188"/>
            <a:ext cx="92207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>
                <a:solidFill>
                  <a:srgbClr val="FFFFFF"/>
                </a:solidFill>
                <a:latin typeface="Montserrat" panose="00000500000000000000" pitchFamily="50" charset="0"/>
                <a:ea typeface="Calibri Light"/>
                <a:cs typeface="Calibri Light"/>
              </a:rPr>
              <a:t>Résultats référence = résultats mesurés pour un fichier .txt choisi pour chaque baleine.</a:t>
            </a:r>
            <a:br>
              <a:rPr lang="fr-FR" sz="2400">
                <a:ea typeface="Calibri Light"/>
                <a:cs typeface="Calibri Light"/>
              </a:rPr>
            </a:br>
            <a:endParaRPr lang="fr-FR" sz="2400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A30996BB-CFF8-B5E3-462C-57C5B3E24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218142"/>
              </p:ext>
            </p:extLst>
          </p:nvPr>
        </p:nvGraphicFramePr>
        <p:xfrm>
          <a:off x="1485602" y="3310599"/>
          <a:ext cx="9220796" cy="291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199">
                  <a:extLst>
                    <a:ext uri="{9D8B030D-6E8A-4147-A177-3AD203B41FA5}">
                      <a16:colId xmlns:a16="http://schemas.microsoft.com/office/drawing/2014/main" val="795576295"/>
                    </a:ext>
                  </a:extLst>
                </a:gridCol>
                <a:gridCol w="2305199">
                  <a:extLst>
                    <a:ext uri="{9D8B030D-6E8A-4147-A177-3AD203B41FA5}">
                      <a16:colId xmlns:a16="http://schemas.microsoft.com/office/drawing/2014/main" val="2940555057"/>
                    </a:ext>
                  </a:extLst>
                </a:gridCol>
                <a:gridCol w="2305199">
                  <a:extLst>
                    <a:ext uri="{9D8B030D-6E8A-4147-A177-3AD203B41FA5}">
                      <a16:colId xmlns:a16="http://schemas.microsoft.com/office/drawing/2014/main" val="1778237380"/>
                    </a:ext>
                  </a:extLst>
                </a:gridCol>
                <a:gridCol w="2305199">
                  <a:extLst>
                    <a:ext uri="{9D8B030D-6E8A-4147-A177-3AD203B41FA5}">
                      <a16:colId xmlns:a16="http://schemas.microsoft.com/office/drawing/2014/main" val="2009837999"/>
                    </a:ext>
                  </a:extLst>
                </a:gridCol>
              </a:tblGrid>
              <a:tr h="805097">
                <a:tc>
                  <a:txBody>
                    <a:bodyPr/>
                    <a:lstStyle/>
                    <a:p>
                      <a:pPr fontAlgn="t"/>
                      <a:br>
                        <a:rPr lang="fr-FR">
                          <a:effectLst/>
                        </a:rPr>
                      </a:b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Baleines bleues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Baleines à bosses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Baleines boréales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98371977"/>
                  </a:ext>
                </a:extLst>
              </a:tr>
              <a:tr h="351094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F0min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150.00Hz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327.27Hz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33.33Hz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51238238"/>
                  </a:ext>
                </a:extLst>
              </a:tr>
              <a:tr h="351094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F0max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300.00Hz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721.21Hz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648.17Hz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55790465"/>
                  </a:ext>
                </a:extLst>
              </a:tr>
              <a:tr h="351094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F0début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200.00Hz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527.27Hz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33.33Hz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69659662"/>
                  </a:ext>
                </a:extLst>
              </a:tr>
              <a:tr h="351094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F0fin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250.00Hz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518.18Hz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41.67Hz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19862017"/>
                  </a:ext>
                </a:extLst>
              </a:tr>
              <a:tr h="351094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F0fondamentaleMoy  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205.94Hz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493.02Hz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43.18Hz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36395516"/>
                  </a:ext>
                </a:extLst>
              </a:tr>
              <a:tr h="351094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F0Equart Max-Min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150.00Hz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393.94Hz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614.84Hz</a:t>
                      </a:r>
                      <a:endParaRPr lang="fr-FR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76781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2;p106">
            <a:extLst>
              <a:ext uri="{FF2B5EF4-FFF2-40B4-BE49-F238E27FC236}">
                <a16:creationId xmlns:a16="http://schemas.microsoft.com/office/drawing/2014/main" id="{35907249-5A54-F5A0-3215-5C3AB7222711}"/>
              </a:ext>
            </a:extLst>
          </p:cNvPr>
          <p:cNvSpPr txBox="1">
            <a:spLocks/>
          </p:cNvSpPr>
          <p:nvPr/>
        </p:nvSpPr>
        <p:spPr>
          <a:xfrm>
            <a:off x="850722" y="752115"/>
            <a:ext cx="7041421" cy="74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lvl="0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ans"/>
              <a:buNone/>
              <a:defRPr sz="173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Aft>
                <a:spcPts val="2133"/>
              </a:spcAft>
            </a:pPr>
            <a:r>
              <a:rPr lang="fr-FR" sz="3200">
                <a:solidFill>
                  <a:srgbClr val="FFFFFF"/>
                </a:solidFill>
                <a:latin typeface="Montserrat" panose="00000500000000000000" pitchFamily="50" charset="0"/>
                <a:ea typeface="Calibri Light"/>
                <a:cs typeface="Calibri Light"/>
              </a:rPr>
              <a:t>4. Présentation des résultats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5B3D572-8FC9-650C-88FD-676E8BC9E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50" y="1562031"/>
            <a:ext cx="10399500" cy="4965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30200" dist="139700" dir="5400000" algn="ctr" rotWithShape="0">
              <a:srgbClr val="000000"/>
            </a:outerShdw>
            <a:reflection blurRad="12700" stA="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290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F6B9-9A4C-F274-113B-8ED6E518A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843" y="2028472"/>
            <a:ext cx="9764457" cy="863829"/>
          </a:xfrm>
        </p:spPr>
        <p:txBody>
          <a:bodyPr/>
          <a:lstStyle/>
          <a:p>
            <a:pPr algn="l"/>
            <a:br>
              <a:rPr lang="fr-FR" sz="3600">
                <a:ea typeface="Calibri Light"/>
                <a:cs typeface="Calibri Light"/>
              </a:rPr>
            </a:br>
            <a:br>
              <a:rPr lang="fr-FR" sz="3600">
                <a:ea typeface="Calibri Light"/>
                <a:cs typeface="Calibri Light"/>
              </a:rPr>
            </a:br>
            <a:br>
              <a:rPr lang="fr-FR" sz="3600">
                <a:ea typeface="Calibri Light"/>
                <a:cs typeface="Calibri Light"/>
              </a:rPr>
            </a:br>
            <a:endParaRPr lang="fr-FR" sz="360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80A86A-9D2B-7711-C60E-3DFDC546687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42429" y="1937746"/>
            <a:ext cx="10507141" cy="1426971"/>
          </a:xfrm>
        </p:spPr>
        <p:txBody>
          <a:bodyPr/>
          <a:lstStyle/>
          <a:p>
            <a:r>
              <a:rPr lang="fr-FR" sz="8800">
                <a:solidFill>
                  <a:srgbClr val="FFFFFF"/>
                </a:solidFill>
                <a:latin typeface="Anton"/>
                <a:ea typeface="Calibri Light"/>
                <a:cs typeface="Calibri Light"/>
              </a:rPr>
              <a:t>03</a:t>
            </a:r>
            <a:br>
              <a:rPr lang="fr-FR" sz="8800">
                <a:latin typeface="Anton"/>
                <a:ea typeface="Calibri Light"/>
                <a:cs typeface="Calibri Light"/>
              </a:rPr>
            </a:br>
            <a:r>
              <a:rPr lang="fr-FR" sz="8800">
                <a:solidFill>
                  <a:srgbClr val="FFFFFF"/>
                </a:solidFill>
                <a:latin typeface="Anton"/>
                <a:ea typeface="Calibri Light"/>
                <a:cs typeface="Calibri Light"/>
              </a:rPr>
              <a:t>Discussions</a:t>
            </a:r>
          </a:p>
        </p:txBody>
      </p:sp>
    </p:spTree>
    <p:extLst>
      <p:ext uri="{BB962C8B-B14F-4D97-AF65-F5344CB8AC3E}">
        <p14:creationId xmlns:p14="http://schemas.microsoft.com/office/powerpoint/2010/main" val="184604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7F9EA3E-457F-28FF-A6AB-AABE25007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063" y="3246220"/>
            <a:ext cx="4624566" cy="347022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8818427-7C8A-3CC5-7FD5-A8D129DCF1DD}"/>
              </a:ext>
            </a:extLst>
          </p:cNvPr>
          <p:cNvSpPr txBox="1"/>
          <p:nvPr/>
        </p:nvSpPr>
        <p:spPr>
          <a:xfrm>
            <a:off x="327477" y="944779"/>
            <a:ext cx="5072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>
                <a:solidFill>
                  <a:schemeClr val="bg1"/>
                </a:solidFill>
                <a:latin typeface="Anton"/>
                <a:ea typeface="+mj-lt"/>
                <a:cs typeface="+mj-lt"/>
              </a:rPr>
              <a:t>Fréquences théoriques :</a:t>
            </a:r>
            <a:br>
              <a:rPr lang="fr-FR" sz="1800">
                <a:latin typeface="Anton"/>
                <a:ea typeface="+mj-lt"/>
                <a:cs typeface="+mj-lt"/>
              </a:rPr>
            </a:br>
            <a:br>
              <a:rPr lang="fr-FR" sz="1800">
                <a:latin typeface="Anton"/>
                <a:ea typeface="+mj-lt"/>
                <a:cs typeface="+mj-lt"/>
              </a:rPr>
            </a:br>
            <a:endParaRPr lang="fr-F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65A1FD13-45BC-5640-811C-36059540CC2A}"/>
              </a:ext>
            </a:extLst>
          </p:cNvPr>
          <p:cNvSpPr txBox="1"/>
          <p:nvPr/>
        </p:nvSpPr>
        <p:spPr>
          <a:xfrm>
            <a:off x="1240971" y="4319614"/>
            <a:ext cx="578217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sz="2000">
                <a:solidFill>
                  <a:srgbClr val="FFFFFF"/>
                </a:solidFill>
                <a:latin typeface="Montserrat" panose="00000500000000000000" pitchFamily="50" charset="0"/>
              </a:rPr>
              <a:t>Le filtre augmente la précision du son mais apporte juste de petites modifications :</a:t>
            </a:r>
          </a:p>
          <a:p>
            <a:pPr algn="r"/>
            <a:r>
              <a:rPr lang="fr-FR" sz="2000">
                <a:solidFill>
                  <a:srgbClr val="FFFFFF"/>
                </a:solidFill>
                <a:latin typeface="Montserrat" panose="00000500000000000000" pitchFamily="50" charset="0"/>
              </a:rPr>
              <a:t>filtrage peu utile dans notre cas.</a:t>
            </a:r>
            <a:r>
              <a:rPr lang="en-US" sz="2000">
                <a:solidFill>
                  <a:srgbClr val="FFFFFF"/>
                </a:solidFill>
                <a:latin typeface="Montserrat" panose="00000500000000000000" pitchFamily="50" charset="0"/>
              </a:rPr>
              <a:t>​</a:t>
            </a:r>
            <a:br>
              <a:rPr lang="en-US" sz="2000">
                <a:solidFill>
                  <a:srgbClr val="FFFFFF"/>
                </a:solidFill>
                <a:latin typeface="Montserrat" panose="00000500000000000000" pitchFamily="50" charset="0"/>
              </a:rPr>
            </a:br>
            <a:r>
              <a:rPr lang="en-US" sz="2000">
                <a:latin typeface="Montserrat" panose="00000500000000000000" pitchFamily="50" charset="0"/>
              </a:rPr>
              <a:t>​</a:t>
            </a:r>
            <a:endParaRPr lang="en-US" sz="2400">
              <a:latin typeface="Montserrat" panose="00000500000000000000" pitchFamily="50" charset="0"/>
            </a:endParaRPr>
          </a:p>
        </p:txBody>
      </p:sp>
      <p:graphicFrame>
        <p:nvGraphicFramePr>
          <p:cNvPr id="3" name="Google Shape;1212;p94">
            <a:extLst>
              <a:ext uri="{FF2B5EF4-FFF2-40B4-BE49-F238E27FC236}">
                <a16:creationId xmlns:a16="http://schemas.microsoft.com/office/drawing/2014/main" id="{AF62C510-A104-E37D-AFD9-BDFEAA787B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6223667"/>
              </p:ext>
            </p:extLst>
          </p:nvPr>
        </p:nvGraphicFramePr>
        <p:xfrm>
          <a:off x="1053191" y="1077684"/>
          <a:ext cx="7844068" cy="202474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61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10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0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61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bg1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>
                          <a:solidFill>
                            <a:schemeClr val="bg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Baleine à bosse</a:t>
                      </a:r>
                      <a:endParaRPr sz="1600">
                        <a:solidFill>
                          <a:schemeClr val="bg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553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bg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Baleine boréale</a:t>
                      </a:r>
                      <a:endParaRPr sz="1600">
                        <a:solidFill>
                          <a:schemeClr val="bg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553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bg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Baleine bleue</a:t>
                      </a:r>
                      <a:endParaRPr sz="1600">
                        <a:solidFill>
                          <a:schemeClr val="bg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5536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1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bg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Freq fondamentales</a:t>
                      </a:r>
                      <a:endParaRPr sz="1600">
                        <a:solidFill>
                          <a:schemeClr val="bg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553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10-40Hz</a:t>
                      </a:r>
                      <a:endParaRPr sz="1400" b="1">
                        <a:solidFill>
                          <a:schemeClr val="bg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893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25-40Hz</a:t>
                      </a:r>
                      <a:endParaRPr sz="1400" b="1">
                        <a:solidFill>
                          <a:schemeClr val="bg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893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15-40Hz</a:t>
                      </a:r>
                      <a:endParaRPr sz="1400" b="1">
                        <a:solidFill>
                          <a:schemeClr val="bg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893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bg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Gamme freq de chant</a:t>
                      </a:r>
                      <a:endParaRPr sz="1600">
                        <a:solidFill>
                          <a:schemeClr val="bg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553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80-4000Hz</a:t>
                      </a:r>
                      <a:endParaRPr sz="1400" b="1">
                        <a:solidFill>
                          <a:schemeClr val="bg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893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25-900Hz</a:t>
                      </a:r>
                      <a:endParaRPr sz="1400" b="1">
                        <a:solidFill>
                          <a:schemeClr val="bg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893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14-40Hz</a:t>
                      </a:r>
                      <a:endParaRPr sz="1400" b="1">
                        <a:solidFill>
                          <a:schemeClr val="bg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893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bg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Fréquences d’appel</a:t>
                      </a:r>
                      <a:endParaRPr sz="1600">
                        <a:solidFill>
                          <a:schemeClr val="bg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553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</a:t>
                      </a:r>
                      <a:r>
                        <a:rPr lang="en" sz="1400" b="1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usqu’à 24kHz</a:t>
                      </a:r>
                      <a:endParaRPr sz="1400" b="1">
                        <a:solidFill>
                          <a:schemeClr val="bg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893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Jusqu’à 3kHz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893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Jusqu’à40Hz</a:t>
                      </a:r>
                      <a:endParaRPr sz="1400" b="1">
                        <a:solidFill>
                          <a:schemeClr val="bg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893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B09769D-2D22-AE7A-2CFB-CCE10D708C6D}"/>
              </a:ext>
            </a:extLst>
          </p:cNvPr>
          <p:cNvSpPr/>
          <p:nvPr/>
        </p:nvSpPr>
        <p:spPr>
          <a:xfrm>
            <a:off x="1053191" y="4254403"/>
            <a:ext cx="6702515" cy="1210226"/>
          </a:xfrm>
          <a:prstGeom prst="roundRect">
            <a:avLst>
              <a:gd name="adj" fmla="val 3566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060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A0F3A3F-F0D6-FA87-2014-5760EA9C7932}"/>
              </a:ext>
            </a:extLst>
          </p:cNvPr>
          <p:cNvSpPr/>
          <p:nvPr/>
        </p:nvSpPr>
        <p:spPr>
          <a:xfrm>
            <a:off x="2334442" y="1227315"/>
            <a:ext cx="2738301" cy="1400361"/>
          </a:xfrm>
          <a:prstGeom prst="roundRect">
            <a:avLst>
              <a:gd name="adj" fmla="val 3566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39C7EBD-8C02-400B-3377-B710E9F39CFC}"/>
              </a:ext>
            </a:extLst>
          </p:cNvPr>
          <p:cNvSpPr/>
          <p:nvPr/>
        </p:nvSpPr>
        <p:spPr>
          <a:xfrm>
            <a:off x="7327356" y="4189943"/>
            <a:ext cx="2738301" cy="1400361"/>
          </a:xfrm>
          <a:prstGeom prst="roundRect">
            <a:avLst>
              <a:gd name="adj" fmla="val 3566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7E468FE4-DD79-A49C-CB14-EEE6F8D84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622" y="412331"/>
            <a:ext cx="6523510" cy="2840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2A69E3FF-3A89-AED7-D588-A7494893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7" y="3329674"/>
            <a:ext cx="7443849" cy="323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F8F05543-9BCC-3605-9047-1F2526E0EF1F}"/>
              </a:ext>
            </a:extLst>
          </p:cNvPr>
          <p:cNvSpPr txBox="1"/>
          <p:nvPr/>
        </p:nvSpPr>
        <p:spPr>
          <a:xfrm>
            <a:off x="2019743" y="1427348"/>
            <a:ext cx="214316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>
                <a:solidFill>
                  <a:schemeClr val="bg1"/>
                </a:solidFill>
                <a:latin typeface="Anton" pitchFamily="2" charset="0"/>
                <a:ea typeface="Calibri"/>
                <a:cs typeface="Calibri"/>
              </a:rPr>
              <a:t>Avant </a:t>
            </a:r>
            <a:r>
              <a:rPr lang="en-US" sz="3600" err="1">
                <a:solidFill>
                  <a:schemeClr val="bg1"/>
                </a:solidFill>
                <a:latin typeface="Anton" pitchFamily="2" charset="0"/>
                <a:ea typeface="Calibri"/>
                <a:cs typeface="Calibri"/>
              </a:rPr>
              <a:t>filtrage</a:t>
            </a:r>
            <a:endParaRPr lang="en-US" sz="3600">
              <a:solidFill>
                <a:schemeClr val="bg1"/>
              </a:solidFill>
              <a:latin typeface="Anton" pitchFamily="2" charset="0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E856F321-EA44-F1B2-6C9F-EC52F764F4CE}"/>
              </a:ext>
            </a:extLst>
          </p:cNvPr>
          <p:cNvSpPr txBox="1"/>
          <p:nvPr/>
        </p:nvSpPr>
        <p:spPr>
          <a:xfrm>
            <a:off x="8109856" y="4289960"/>
            <a:ext cx="185420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Anton" pitchFamily="2" charset="0"/>
                <a:ea typeface="Calibri"/>
                <a:cs typeface="Calibri"/>
              </a:rPr>
              <a:t>Après </a:t>
            </a:r>
            <a:r>
              <a:rPr lang="en-US" sz="3600" err="1">
                <a:solidFill>
                  <a:schemeClr val="bg1"/>
                </a:solidFill>
                <a:latin typeface="Anton" pitchFamily="2" charset="0"/>
                <a:ea typeface="Calibri"/>
                <a:cs typeface="Calibri"/>
              </a:rPr>
              <a:t>filtrage</a:t>
            </a:r>
            <a:endParaRPr lang="en-US" sz="3600">
              <a:solidFill>
                <a:schemeClr val="bg1"/>
              </a:solidFill>
              <a:latin typeface="Ant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111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3">
            <a:extLst>
              <a:ext uri="{FF2B5EF4-FFF2-40B4-BE49-F238E27FC236}">
                <a16:creationId xmlns:a16="http://schemas.microsoft.com/office/drawing/2014/main" id="{4D5A4755-0925-D56B-7532-693A1C4C6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8919" y="665262"/>
            <a:ext cx="6132282" cy="729643"/>
          </a:xfrm>
        </p:spPr>
        <p:txBody>
          <a:bodyPr/>
          <a:lstStyle/>
          <a:p>
            <a:pPr algn="l"/>
            <a:r>
              <a:rPr lang="fr-FR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</a:rPr>
              <a:t>Cohérence de nos résultats avec les résultats attendus: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E29B80B-4997-EF94-2BF5-B84AA4502157}"/>
              </a:ext>
            </a:extLst>
          </p:cNvPr>
          <p:cNvSpPr txBox="1"/>
          <p:nvPr/>
        </p:nvSpPr>
        <p:spPr>
          <a:xfrm>
            <a:off x="6929171" y="4600108"/>
            <a:ext cx="473221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</a:rPr>
              <a:t>Identification réussie des baleines bleues (Cf code </a:t>
            </a:r>
            <a:r>
              <a:rPr lang="fr-FR" sz="2000" err="1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</a:rPr>
              <a:t>matlab</a:t>
            </a:r>
            <a:r>
              <a:rPr lang="fr-FR" sz="200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</a:rPr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0DD813E-F39B-F9FD-FEFC-A83E1828B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428" y="1484416"/>
            <a:ext cx="5219700" cy="2936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D3CCD86-DDBE-4D24-57A2-2DE800B0C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72" y="2608962"/>
            <a:ext cx="6194610" cy="26990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ZoneTexte 4">
            <a:extLst>
              <a:ext uri="{FF2B5EF4-FFF2-40B4-BE49-F238E27FC236}">
                <a16:creationId xmlns:a16="http://schemas.microsoft.com/office/drawing/2014/main" id="{A249EE32-BC01-3EDB-9F29-C24ADEF8DDD6}"/>
              </a:ext>
            </a:extLst>
          </p:cNvPr>
          <p:cNvSpPr txBox="1"/>
          <p:nvPr/>
        </p:nvSpPr>
        <p:spPr>
          <a:xfrm>
            <a:off x="1248766" y="5583327"/>
            <a:ext cx="42708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</a:rPr>
              <a:t>Identification réussie des baleines à bosse </a:t>
            </a:r>
            <a:endParaRPr lang="fr-FR" sz="20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474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19B79BC-AB76-6AAC-B911-577AF7C3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89" y="1873603"/>
            <a:ext cx="5383191" cy="2741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86419936-30EF-99AB-B561-BB501B14D5B3}"/>
              </a:ext>
            </a:extLst>
          </p:cNvPr>
          <p:cNvSpPr txBox="1"/>
          <p:nvPr/>
        </p:nvSpPr>
        <p:spPr>
          <a:xfrm>
            <a:off x="919654" y="464371"/>
            <a:ext cx="73243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Contrainte baleine boréale – baleine à bosse</a:t>
            </a:r>
            <a:endParaRPr lang="fr-FR" sz="240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A3FBC23-1FF9-F2C0-6A84-5D981F2A4DF7}"/>
              </a:ext>
            </a:extLst>
          </p:cNvPr>
          <p:cNvSpPr txBox="1"/>
          <p:nvPr/>
        </p:nvSpPr>
        <p:spPr>
          <a:xfrm>
            <a:off x="849039" y="1121651"/>
            <a:ext cx="52469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</a:rPr>
              <a:t>Notre base de données pour baleine boréale est la suivante :</a:t>
            </a:r>
            <a:endParaRPr lang="fr-FR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72AC660-9C50-CF2C-8553-09FB0C32CC08}"/>
              </a:ext>
            </a:extLst>
          </p:cNvPr>
          <p:cNvSpPr txBox="1"/>
          <p:nvPr/>
        </p:nvSpPr>
        <p:spPr>
          <a:xfrm>
            <a:off x="6166615" y="1121651"/>
            <a:ext cx="55179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En revanche, l'analyse d'un autre chant de la baleine à bosses nous donne ceci : 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2EDAAD6C-0392-BE3E-B409-31307045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996" y="1873603"/>
            <a:ext cx="5584044" cy="2741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5E9C268-CEF5-3E57-8251-2406E8B1D453}"/>
              </a:ext>
            </a:extLst>
          </p:cNvPr>
          <p:cNvSpPr txBox="1"/>
          <p:nvPr/>
        </p:nvSpPr>
        <p:spPr>
          <a:xfrm>
            <a:off x="919654" y="5195463"/>
            <a:ext cx="73933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</a:rPr>
              <a:t>=&gt; La similitude des </a:t>
            </a:r>
            <a:r>
              <a:rPr lang="en-US" err="1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</a:rPr>
              <a:t>gammes</a:t>
            </a:r>
            <a:r>
              <a:rPr lang="en-US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</a:rPr>
              <a:t> de </a:t>
            </a:r>
            <a:r>
              <a:rPr lang="en-US" err="1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</a:rPr>
              <a:t>fréquences</a:t>
            </a:r>
            <a:r>
              <a:rPr lang="en-US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</a:rPr>
              <a:t> des </a:t>
            </a:r>
            <a:r>
              <a:rPr lang="en-US" err="1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</a:rPr>
              <a:t>baleines</a:t>
            </a:r>
            <a:r>
              <a:rPr lang="en-US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</a:rPr>
              <a:t>boréales</a:t>
            </a:r>
            <a:r>
              <a:rPr lang="en-US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</a:rPr>
              <a:t> et </a:t>
            </a:r>
            <a:r>
              <a:rPr lang="en-US" err="1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</a:rPr>
              <a:t>baleines</a:t>
            </a:r>
            <a:r>
              <a:rPr lang="en-US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</a:rPr>
              <a:t> à </a:t>
            </a:r>
            <a:r>
              <a:rPr lang="en-US" err="1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</a:rPr>
              <a:t>bosse</a:t>
            </a:r>
            <a:r>
              <a:rPr lang="en-US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</a:rPr>
              <a:t> rend la distinction entre les deux plus difficile...</a:t>
            </a:r>
          </a:p>
        </p:txBody>
      </p:sp>
    </p:spTree>
    <p:extLst>
      <p:ext uri="{BB962C8B-B14F-4D97-AF65-F5344CB8AC3E}">
        <p14:creationId xmlns:p14="http://schemas.microsoft.com/office/powerpoint/2010/main" val="2198415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F6B9-9A4C-F274-113B-8ED6E518A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843" y="2028472"/>
            <a:ext cx="9764457" cy="863829"/>
          </a:xfrm>
        </p:spPr>
        <p:txBody>
          <a:bodyPr/>
          <a:lstStyle/>
          <a:p>
            <a:pPr algn="l"/>
            <a:br>
              <a:rPr lang="fr-FR" sz="3600">
                <a:ea typeface="Calibri Light"/>
                <a:cs typeface="Calibri Light"/>
              </a:rPr>
            </a:br>
            <a:br>
              <a:rPr lang="fr-FR" sz="3600">
                <a:ea typeface="Calibri Light"/>
                <a:cs typeface="Calibri Light"/>
              </a:rPr>
            </a:br>
            <a:br>
              <a:rPr lang="fr-FR" sz="3600">
                <a:ea typeface="Calibri Light"/>
                <a:cs typeface="Calibri Light"/>
              </a:rPr>
            </a:br>
            <a:endParaRPr lang="fr-FR" sz="360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80A86A-9D2B-7711-C60E-3DFDC546687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42429" y="1937746"/>
            <a:ext cx="10507141" cy="1426971"/>
          </a:xfrm>
        </p:spPr>
        <p:txBody>
          <a:bodyPr/>
          <a:lstStyle/>
          <a:p>
            <a:r>
              <a:rPr lang="fr-FR" sz="8800">
                <a:solidFill>
                  <a:srgbClr val="FFFFFF"/>
                </a:solidFill>
                <a:latin typeface="Anton"/>
                <a:ea typeface="Calibri Light"/>
                <a:cs typeface="Calibri Light"/>
              </a:rPr>
              <a:t>04</a:t>
            </a:r>
            <a:br>
              <a:rPr lang="fr-FR" sz="8800">
                <a:latin typeface="Anton"/>
                <a:ea typeface="Calibri Light"/>
                <a:cs typeface="Calibri Light"/>
              </a:rPr>
            </a:br>
            <a:r>
              <a:rPr lang="fr-FR" sz="8800">
                <a:solidFill>
                  <a:srgbClr val="FFFFFF"/>
                </a:solidFill>
                <a:latin typeface="Anton"/>
                <a:ea typeface="Calibri Light"/>
                <a:cs typeface="Calibri Ligh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09399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CFAC112-C5D3-15B3-735E-56C73B48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843" y="2028472"/>
            <a:ext cx="9764457" cy="863829"/>
          </a:xfrm>
        </p:spPr>
        <p:txBody>
          <a:bodyPr/>
          <a:lstStyle/>
          <a:p>
            <a:pPr algn="l"/>
            <a:br>
              <a:rPr lang="fr-FR" sz="3600">
                <a:ea typeface="Calibri Light"/>
                <a:cs typeface="Calibri Light"/>
              </a:rPr>
            </a:br>
            <a:br>
              <a:rPr lang="fr-FR" sz="3600">
                <a:ea typeface="Calibri Light"/>
                <a:cs typeface="Calibri Light"/>
              </a:rPr>
            </a:br>
            <a:br>
              <a:rPr lang="fr-FR" sz="3600">
                <a:ea typeface="Calibri Light"/>
                <a:cs typeface="Calibri Light"/>
              </a:rPr>
            </a:br>
            <a:endParaRPr lang="fr-FR" sz="360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B38A167-BDBB-DDA3-30D9-2ACB9B59B899}"/>
              </a:ext>
            </a:extLst>
          </p:cNvPr>
          <p:cNvSpPr txBox="1">
            <a:spLocks/>
          </p:cNvSpPr>
          <p:nvPr/>
        </p:nvSpPr>
        <p:spPr>
          <a:xfrm>
            <a:off x="1133374" y="1653912"/>
            <a:ext cx="10507141" cy="56531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>
                <a:solidFill>
                  <a:schemeClr val="bg1"/>
                </a:solidFill>
                <a:latin typeface="Montserrat" panose="00000500000000000000" pitchFamily="50" charset="0"/>
                <a:ea typeface="Calibri Light"/>
                <a:cs typeface="Calibri Light"/>
              </a:rPr>
              <a:t>Identification des espèces basée sur l'analyse des marges de fréquences, malgré les variations individuelles et </a:t>
            </a:r>
            <a:r>
              <a:rPr lang="fr-FR" sz="3200">
                <a:solidFill>
                  <a:schemeClr val="bg1"/>
                </a:solidFill>
                <a:latin typeface="Montserrat" panose="00000500000000000000" pitchFamily="50" charset="0"/>
                <a:ea typeface="+mj-lt"/>
                <a:cs typeface="+mj-lt"/>
              </a:rPr>
              <a:t>régionales.</a:t>
            </a:r>
            <a:br>
              <a:rPr lang="fr-FR" sz="3200">
                <a:solidFill>
                  <a:schemeClr val="bg1"/>
                </a:solidFill>
                <a:latin typeface="Montserrat" panose="00000500000000000000" pitchFamily="50" charset="0"/>
                <a:ea typeface="Calibri Light"/>
                <a:cs typeface="Calibri Light"/>
              </a:rPr>
            </a:br>
            <a:endParaRPr lang="fr-FR" sz="3200">
              <a:solidFill>
                <a:schemeClr val="bg1"/>
              </a:solidFill>
              <a:latin typeface="Montserrat" panose="00000500000000000000" pitchFamily="50" charset="0"/>
              <a:ea typeface="Calibri Light"/>
              <a:cs typeface="Calibri Light"/>
            </a:endParaRPr>
          </a:p>
          <a:p>
            <a:pPr algn="ctr"/>
            <a:r>
              <a:rPr lang="fr-FR" sz="3200">
                <a:solidFill>
                  <a:schemeClr val="bg1"/>
                </a:solidFill>
                <a:latin typeface="Montserrat" panose="00000500000000000000" pitchFamily="50" charset="0"/>
                <a:ea typeface="Calibri Light"/>
                <a:cs typeface="Calibri Light"/>
              </a:rPr>
              <a:t>Malgré les différentes analyses, la communication des baleines à travers leur chants constitue encore un grand mystère.</a:t>
            </a:r>
            <a:br>
              <a:rPr lang="fr-FR" sz="3200">
                <a:solidFill>
                  <a:schemeClr val="bg1"/>
                </a:solidFill>
                <a:latin typeface="Montserrat" panose="00000500000000000000" pitchFamily="50" charset="0"/>
                <a:ea typeface="Calibri Light"/>
                <a:cs typeface="Calibri Light"/>
              </a:rPr>
            </a:br>
            <a:br>
              <a:rPr lang="fr-FR" sz="3200">
                <a:solidFill>
                  <a:schemeClr val="bg1"/>
                </a:solidFill>
                <a:latin typeface="Montserrat" panose="00000500000000000000" pitchFamily="50" charset="0"/>
                <a:ea typeface="Calibri Light"/>
                <a:cs typeface="Calibri Light"/>
              </a:rPr>
            </a:br>
            <a:br>
              <a:rPr lang="fr-FR" sz="3200">
                <a:solidFill>
                  <a:schemeClr val="bg1"/>
                </a:solidFill>
                <a:latin typeface="Montserrat" panose="00000500000000000000" pitchFamily="50" charset="0"/>
                <a:ea typeface="Calibri Light"/>
                <a:cs typeface="Calibri Light"/>
              </a:rPr>
            </a:br>
            <a:endParaRPr lang="fr-FR" sz="3200">
              <a:solidFill>
                <a:schemeClr val="bg1"/>
              </a:solidFill>
              <a:latin typeface="Montserrat" panose="00000500000000000000" pitchFamily="50" charset="0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930788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B9A6B98-6A31-5BAA-023F-86D59A1D2EB0}"/>
              </a:ext>
            </a:extLst>
          </p:cNvPr>
          <p:cNvSpPr/>
          <p:nvPr/>
        </p:nvSpPr>
        <p:spPr>
          <a:xfrm>
            <a:off x="1456236" y="2173260"/>
            <a:ext cx="9279528" cy="3964699"/>
          </a:xfrm>
          <a:prstGeom prst="roundRect">
            <a:avLst>
              <a:gd name="adj" fmla="val 35661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AEAFAC-52F1-6464-2D7E-250398178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88" y="2455893"/>
            <a:ext cx="8375881" cy="1495200"/>
          </a:xfrm>
        </p:spPr>
        <p:txBody>
          <a:bodyPr/>
          <a:lstStyle/>
          <a:p>
            <a:pPr algn="just"/>
            <a:r>
              <a:rPr lang="fr-FR" sz="2000">
                <a:latin typeface="Montserrat" panose="00000500000000000000" pitchFamily="50" charset="0"/>
                <a:ea typeface="Calibri Light"/>
                <a:cs typeface="Arial"/>
              </a:rPr>
              <a:t>Sons marins : </a:t>
            </a:r>
            <a:r>
              <a:rPr lang="fr-FR" sz="2000" b="1">
                <a:latin typeface="Montserrat" panose="00000500000000000000" pitchFamily="50" charset="0"/>
                <a:ea typeface="Calibri Light"/>
                <a:cs typeface="Arial"/>
              </a:rPr>
              <a:t>Discovery of Sound in the </a:t>
            </a:r>
            <a:r>
              <a:rPr lang="fr-FR" sz="2000" b="1" err="1">
                <a:latin typeface="Montserrat" panose="00000500000000000000" pitchFamily="50" charset="0"/>
                <a:ea typeface="Calibri Light"/>
                <a:cs typeface="Arial"/>
              </a:rPr>
              <a:t>Sea</a:t>
            </a:r>
            <a:r>
              <a:rPr lang="fr-FR" sz="2000">
                <a:latin typeface="Montserrat" panose="00000500000000000000" pitchFamily="50" charset="0"/>
                <a:ea typeface="Calibri Light"/>
                <a:cs typeface="Arial"/>
              </a:rPr>
              <a:t> [en ligne]</a:t>
            </a:r>
            <a:endParaRPr lang="fr-FR" sz="2000">
              <a:latin typeface="Montserrat" panose="00000500000000000000" pitchFamily="50" charset="0"/>
              <a:ea typeface="Calibri Light"/>
              <a:cs typeface="Calibri Light"/>
            </a:endParaRPr>
          </a:p>
          <a:p>
            <a:pPr algn="just"/>
            <a:r>
              <a:rPr lang="fr-FR" sz="2000">
                <a:solidFill>
                  <a:srgbClr val="1155CC"/>
                </a:solidFill>
                <a:latin typeface="Montserrat" panose="00000500000000000000" pitchFamily="50" charset="0"/>
                <a:ea typeface="Calibri Light"/>
                <a:cs typeface="Arial"/>
                <a:hlinkClick r:id="rId2"/>
              </a:rPr>
              <a:t>https://dosits.org/animals/</a:t>
            </a:r>
            <a:r>
              <a:rPr lang="fr-FR" sz="2000">
                <a:latin typeface="Montserrat" panose="00000500000000000000" pitchFamily="50" charset="0"/>
                <a:ea typeface="Calibri Light"/>
                <a:cs typeface="Arial"/>
              </a:rPr>
              <a:t> </a:t>
            </a:r>
            <a:endParaRPr lang="en-US" sz="2000">
              <a:latin typeface="Montserrat" panose="00000500000000000000" pitchFamily="50" charset="0"/>
              <a:ea typeface="Calibri Light"/>
              <a:cs typeface="Calibri Light"/>
            </a:endParaRPr>
          </a:p>
          <a:p>
            <a:pPr algn="just"/>
            <a:r>
              <a:rPr lang="fr-FR" sz="2000">
                <a:latin typeface="Montserrat" panose="00000500000000000000" pitchFamily="50" charset="0"/>
                <a:ea typeface="Calibri Light"/>
                <a:cs typeface="Arial"/>
              </a:rPr>
              <a:t>Données additionnelles sons et localisation : </a:t>
            </a:r>
            <a:endParaRPr lang="en-US" sz="2000">
              <a:latin typeface="Montserrat" panose="00000500000000000000" pitchFamily="50" charset="0"/>
              <a:ea typeface="Calibri Light"/>
              <a:cs typeface="Calibri Light"/>
            </a:endParaRPr>
          </a:p>
          <a:p>
            <a:pPr algn="just"/>
            <a:r>
              <a:rPr lang="fr-FR" sz="2000" b="1">
                <a:latin typeface="Montserrat" panose="00000500000000000000" pitchFamily="50" charset="0"/>
                <a:ea typeface="Calibri Light"/>
                <a:cs typeface="Arial"/>
              </a:rPr>
              <a:t>Watkins Marine </a:t>
            </a:r>
            <a:r>
              <a:rPr lang="fr-FR" sz="2000" b="1" err="1">
                <a:latin typeface="Montserrat" panose="00000500000000000000" pitchFamily="50" charset="0"/>
                <a:ea typeface="Calibri Light"/>
                <a:cs typeface="Arial"/>
              </a:rPr>
              <a:t>Mammal</a:t>
            </a:r>
            <a:r>
              <a:rPr lang="fr-FR" sz="2000" b="1">
                <a:latin typeface="Montserrat" panose="00000500000000000000" pitchFamily="50" charset="0"/>
                <a:ea typeface="Calibri Light"/>
                <a:cs typeface="Arial"/>
              </a:rPr>
              <a:t> </a:t>
            </a:r>
            <a:r>
              <a:rPr lang="fr-FR" sz="2000" b="1" err="1">
                <a:latin typeface="Montserrat" panose="00000500000000000000" pitchFamily="50" charset="0"/>
                <a:ea typeface="Calibri Light"/>
                <a:cs typeface="Arial"/>
              </a:rPr>
              <a:t>Souds</a:t>
            </a:r>
            <a:r>
              <a:rPr lang="fr-FR" sz="2000" b="1">
                <a:latin typeface="Montserrat" panose="00000500000000000000" pitchFamily="50" charset="0"/>
                <a:ea typeface="Calibri Light"/>
                <a:cs typeface="Arial"/>
              </a:rPr>
              <a:t> </a:t>
            </a:r>
            <a:r>
              <a:rPr lang="fr-FR" sz="2000" b="1" err="1">
                <a:latin typeface="Montserrat" panose="00000500000000000000" pitchFamily="50" charset="0"/>
                <a:ea typeface="Calibri Light"/>
                <a:cs typeface="Arial"/>
              </a:rPr>
              <a:t>Database</a:t>
            </a:r>
            <a:r>
              <a:rPr lang="fr-FR" sz="2000" b="1">
                <a:latin typeface="Montserrat" panose="00000500000000000000" pitchFamily="50" charset="0"/>
                <a:ea typeface="Calibri Light"/>
                <a:cs typeface="Arial"/>
              </a:rPr>
              <a:t> </a:t>
            </a:r>
            <a:r>
              <a:rPr lang="fr-FR" sz="2000">
                <a:latin typeface="Montserrat" panose="00000500000000000000" pitchFamily="50" charset="0"/>
                <a:ea typeface="Calibri Light"/>
                <a:cs typeface="Arial"/>
              </a:rPr>
              <a:t>[en ligne]</a:t>
            </a:r>
            <a:endParaRPr lang="fr-FR" sz="2000">
              <a:latin typeface="Montserrat" panose="00000500000000000000" pitchFamily="50" charset="0"/>
              <a:ea typeface="Calibri Light"/>
              <a:cs typeface="Calibri Light"/>
            </a:endParaRPr>
          </a:p>
          <a:p>
            <a:pPr algn="just"/>
            <a:r>
              <a:rPr lang="fr-FR" sz="2000">
                <a:solidFill>
                  <a:srgbClr val="1155CC"/>
                </a:solidFill>
                <a:latin typeface="Montserrat" panose="00000500000000000000" pitchFamily="50" charset="0"/>
                <a:ea typeface="Calibri Light"/>
                <a:cs typeface="Arial"/>
                <a:hlinkClick r:id="rId3"/>
              </a:rPr>
              <a:t>https://cis.whoi.edu/science/B/whalesounds/bestOf.cfm?code=AC2A</a:t>
            </a:r>
            <a:endParaRPr lang="fr-FR" sz="2000">
              <a:latin typeface="Montserrat" panose="00000500000000000000" pitchFamily="50" charset="0"/>
              <a:ea typeface="Calibri Light"/>
              <a:cs typeface="Calibri Light"/>
            </a:endParaRPr>
          </a:p>
          <a:p>
            <a:pPr algn="just"/>
            <a:r>
              <a:rPr lang="fr-FR" sz="2000" b="1">
                <a:latin typeface="Montserrat" panose="00000500000000000000" pitchFamily="50" charset="0"/>
                <a:ea typeface="Calibri Light"/>
                <a:cs typeface="Arial"/>
              </a:rPr>
              <a:t>US Navy Marine </a:t>
            </a:r>
            <a:r>
              <a:rPr lang="fr-FR" sz="2000" b="1" err="1">
                <a:latin typeface="Montserrat" panose="00000500000000000000" pitchFamily="50" charset="0"/>
                <a:ea typeface="Calibri Light"/>
                <a:cs typeface="Arial"/>
              </a:rPr>
              <a:t>Species</a:t>
            </a:r>
            <a:r>
              <a:rPr lang="fr-FR" sz="2000" b="1">
                <a:latin typeface="Montserrat" panose="00000500000000000000" pitchFamily="50" charset="0"/>
                <a:ea typeface="Calibri Light"/>
                <a:cs typeface="Arial"/>
              </a:rPr>
              <a:t> Monitoring</a:t>
            </a:r>
            <a:r>
              <a:rPr lang="fr-FR" sz="2000">
                <a:latin typeface="Montserrat" panose="00000500000000000000" pitchFamily="50" charset="0"/>
                <a:ea typeface="Calibri Light"/>
                <a:cs typeface="Arial"/>
              </a:rPr>
              <a:t> [en ligne]</a:t>
            </a:r>
            <a:endParaRPr lang="fr-FR" sz="2000">
              <a:latin typeface="Montserrat" panose="00000500000000000000" pitchFamily="50" charset="0"/>
              <a:ea typeface="Calibri Light"/>
              <a:cs typeface="Calibri Light"/>
            </a:endParaRPr>
          </a:p>
          <a:p>
            <a:pPr algn="just"/>
            <a:r>
              <a:rPr lang="fr-FR" sz="2000">
                <a:solidFill>
                  <a:srgbClr val="1155CC"/>
                </a:solidFill>
                <a:latin typeface="Montserrat" panose="00000500000000000000" pitchFamily="50" charset="0"/>
                <a:ea typeface="Calibri Light"/>
                <a:cs typeface="Arial"/>
                <a:hlinkClick r:id="rId4"/>
              </a:rPr>
              <a:t>https://www.navymarinespeciesmonitoring.us/data-access1/passive-acoustic-data</a:t>
            </a:r>
            <a:endParaRPr lang="en-US" sz="2000">
              <a:latin typeface="Montserrat" panose="00000500000000000000" pitchFamily="50" charset="0"/>
              <a:ea typeface="Calibri Light"/>
              <a:cs typeface="Calibri Light"/>
            </a:endParaRPr>
          </a:p>
          <a:p>
            <a:pPr algn="just"/>
            <a:r>
              <a:rPr lang="fr-FR" sz="2000">
                <a:latin typeface="Montserrat" panose="00000500000000000000" pitchFamily="50" charset="0"/>
                <a:ea typeface="Calibri Light"/>
                <a:cs typeface="Arial"/>
              </a:rPr>
              <a:t>Universal </a:t>
            </a:r>
            <a:r>
              <a:rPr lang="fr-FR" sz="2000" err="1">
                <a:latin typeface="Montserrat" panose="00000500000000000000" pitchFamily="50" charset="0"/>
                <a:ea typeface="Calibri Light"/>
                <a:cs typeface="Arial"/>
              </a:rPr>
              <a:t>Soundbank</a:t>
            </a:r>
            <a:endParaRPr lang="fr-FR" sz="2000">
              <a:latin typeface="Montserrat" panose="00000500000000000000" pitchFamily="50" charset="0"/>
              <a:ea typeface="Calibri Light"/>
              <a:cs typeface="Calibri Light"/>
            </a:endParaRPr>
          </a:p>
          <a:p>
            <a:pPr algn="just"/>
            <a:r>
              <a:rPr lang="fr-FR" sz="2000">
                <a:latin typeface="Montserrat" panose="00000500000000000000" pitchFamily="50" charset="0"/>
                <a:ea typeface="Calibri Light"/>
                <a:cs typeface="Arial"/>
                <a:hlinkClick r:id="rId5"/>
              </a:rPr>
              <a:t>https://universal-soundbank.com/baleines.htm</a:t>
            </a:r>
            <a:endParaRPr lang="fr-FR" sz="2000">
              <a:latin typeface="Montserrat" panose="00000500000000000000" pitchFamily="50" charset="0"/>
              <a:ea typeface="Calibri Light"/>
              <a:cs typeface="Calibri Light"/>
            </a:endParaRPr>
          </a:p>
          <a:p>
            <a:pPr algn="just"/>
            <a:r>
              <a:rPr lang="fr-FR" sz="2000">
                <a:solidFill>
                  <a:srgbClr val="1155CC"/>
                </a:solidFill>
                <a:latin typeface="Montserrat" panose="00000500000000000000" pitchFamily="50" charset="0"/>
                <a:ea typeface="Calibri Light"/>
                <a:cs typeface="Arial"/>
                <a:hlinkClick r:id="rId5"/>
              </a:rPr>
              <a:t>Sons de baleines (universal-soundbank.com)</a:t>
            </a:r>
            <a:endParaRPr lang="fr-FR" sz="2000">
              <a:latin typeface="Montserrat" panose="00000500000000000000" pitchFamily="50" charset="0"/>
              <a:ea typeface="Calibri Light"/>
              <a:cs typeface="Calibri Light"/>
            </a:endParaRPr>
          </a:p>
          <a:p>
            <a:br>
              <a:rPr lang="en-US">
                <a:latin typeface="Montserrat" panose="00000500000000000000" pitchFamily="50" charset="0"/>
              </a:rPr>
            </a:br>
            <a:endParaRPr lang="en-US">
              <a:latin typeface="Montserrat" panose="00000500000000000000" pitchFamily="50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CED69A6-409B-5603-F74B-ABDB71AD157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569121" y="541428"/>
            <a:ext cx="9053758" cy="1424014"/>
          </a:xfrm>
        </p:spPr>
        <p:txBody>
          <a:bodyPr/>
          <a:lstStyle/>
          <a:p>
            <a:r>
              <a:rPr lang="fr-FR" sz="8800" b="1">
                <a:solidFill>
                  <a:schemeClr val="bg1"/>
                </a:solidFill>
                <a:latin typeface="Montserrat" panose="00000500000000000000" pitchFamily="50" charset="0"/>
                <a:ea typeface="Calibri Light"/>
                <a:cs typeface="Calibri Light"/>
              </a:rPr>
              <a:t>Bibliographie</a:t>
            </a:r>
            <a:endParaRPr lang="fr-FR" sz="8800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129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7A9E0-9C0F-95CA-89E2-A86458D0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>
                <a:solidFill>
                  <a:schemeClr val="bg1"/>
                </a:solidFill>
                <a:latin typeface="Anton" pitchFamily="2" charset="0"/>
              </a:rPr>
              <a:t>Sommaire</a:t>
            </a:r>
            <a:endParaRPr lang="fr-FR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41DEBD37-7449-036C-C08A-51C2A49180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2105002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5524B72D-5050-47AC-8BC4-C54DA1ABAFE9}">
                    <psuz:zmPr id="{B9D03DC9-7F25-4548-8D74-7B82A7B20AE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D66FA48E-B319-4A71-99EB-542B25880357}">
                    <psuz:zmPr id="{17B64683-F12B-46A9-82B9-F03484C5BF6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A38D71F7-5A43-470E-966F-4489CC5B103D}">
                    <psuz:zmPr id="{5CBD0994-98D1-41BD-9621-DC799092190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2240939"/>
                          <a:ext cx="3481070" cy="1958102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B2C12F8B-2D2A-4187-AD6C-51BCB7B6E797}">
                    <psuz:zmPr id="{84CF4C78-3E07-47AE-9337-62B4E121934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70" cy="1958102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41DEBD37-7449-036C-C08A-51C2A49180EE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49660" y="1977922"/>
                  <a:ext cx="3481070" cy="1958102"/>
                </a:xfrm>
                <a:prstGeom prst="rect">
                  <a:avLst/>
                </a:prstGeom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1270" y="1977922"/>
                  <a:ext cx="3481070" cy="1958102"/>
                </a:xfrm>
                <a:prstGeom prst="rect">
                  <a:avLst/>
                </a:prstGeom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9660" y="4066564"/>
                  <a:ext cx="3481070" cy="1958102"/>
                </a:xfrm>
                <a:prstGeom prst="rect">
                  <a:avLst/>
                </a:prstGeom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1270" y="4066564"/>
                  <a:ext cx="3481070" cy="1958102"/>
                </a:xfrm>
                <a:prstGeom prst="rect">
                  <a:avLst/>
                </a:prstGeom>
              </p:spPr>
            </p:pic>
          </p:grp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40D07F-E43F-9DD5-6AB0-68869203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26F3-199F-4E53-A79F-83BD36098307}" type="slidenum">
              <a:rPr lang="fr-FR" smtClean="0">
                <a:solidFill>
                  <a:schemeClr val="bg1"/>
                </a:solidFill>
              </a:rPr>
              <a:t>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535BAB9-EB04-9E8D-3FC6-1B4E1E21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84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>
            <a:spLocks noGrp="1"/>
          </p:cNvSpPr>
          <p:nvPr>
            <p:ph type="title"/>
          </p:nvPr>
        </p:nvSpPr>
        <p:spPr>
          <a:xfrm>
            <a:off x="3173299" y="3019072"/>
            <a:ext cx="6278271" cy="1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solidFill>
                  <a:schemeClr val="bg1"/>
                </a:solidFill>
                <a:latin typeface="Anton" pitchFamily="2" charset="0"/>
              </a:rPr>
              <a:t>Introduction</a:t>
            </a:r>
            <a:endParaRPr>
              <a:solidFill>
                <a:schemeClr val="bg1"/>
              </a:solidFill>
              <a:latin typeface="Anton" pitchFamily="2" charset="0"/>
            </a:endParaRPr>
          </a:p>
        </p:txBody>
      </p:sp>
      <p:sp>
        <p:nvSpPr>
          <p:cNvPr id="497" name="Google Shape;497;p61"/>
          <p:cNvSpPr txBox="1">
            <a:spLocks noGrp="1"/>
          </p:cNvSpPr>
          <p:nvPr>
            <p:ph type="title" idx="2"/>
          </p:nvPr>
        </p:nvSpPr>
        <p:spPr>
          <a:xfrm>
            <a:off x="4140900" y="1497752"/>
            <a:ext cx="3910400" cy="140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solidFill>
                  <a:schemeClr val="bg1"/>
                </a:solidFill>
                <a:latin typeface="Anton" pitchFamily="2" charset="0"/>
              </a:rPr>
              <a:t>01</a:t>
            </a:r>
            <a:endParaRPr>
              <a:solidFill>
                <a:schemeClr val="bg1"/>
              </a:solidFill>
              <a:latin typeface="Anton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6"/>
          <p:cNvSpPr txBox="1"/>
          <p:nvPr/>
        </p:nvSpPr>
        <p:spPr>
          <a:xfrm>
            <a:off x="8261883" y="4298338"/>
            <a:ext cx="3342685" cy="72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fr-FR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Baleines à dents (Odontocètes)</a:t>
            </a:r>
          </a:p>
          <a:p>
            <a:pPr marL="342900" indent="-342900">
              <a:buFontTx/>
              <a:buChar char="-"/>
            </a:pPr>
            <a:r>
              <a:rPr lang="fr-FR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Baleines à fanons (Mysticètes)</a:t>
            </a:r>
          </a:p>
        </p:txBody>
      </p:sp>
      <p:sp>
        <p:nvSpPr>
          <p:cNvPr id="763" name="Google Shape;763;p76"/>
          <p:cNvSpPr txBox="1"/>
          <p:nvPr/>
        </p:nvSpPr>
        <p:spPr>
          <a:xfrm>
            <a:off x="764305" y="1191667"/>
            <a:ext cx="30880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fr-FR" sz="3333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Espèces étudiées :</a:t>
            </a:r>
          </a:p>
        </p:txBody>
      </p:sp>
      <p:sp>
        <p:nvSpPr>
          <p:cNvPr id="764" name="Google Shape;764;p76"/>
          <p:cNvSpPr txBox="1"/>
          <p:nvPr/>
        </p:nvSpPr>
        <p:spPr>
          <a:xfrm>
            <a:off x="858952" y="1892550"/>
            <a:ext cx="2993353" cy="1856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fr-FR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Baleines à bosse</a:t>
            </a:r>
          </a:p>
          <a:p>
            <a:pPr algn="r"/>
            <a:r>
              <a:rPr lang="fr-FR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Baleines boréales</a:t>
            </a:r>
          </a:p>
          <a:p>
            <a:pPr algn="r"/>
            <a:r>
              <a:rPr lang="fr-FR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Baleines bleues</a:t>
            </a:r>
          </a:p>
        </p:txBody>
      </p:sp>
      <p:sp>
        <p:nvSpPr>
          <p:cNvPr id="765" name="Google Shape;765;p76"/>
          <p:cNvSpPr/>
          <p:nvPr/>
        </p:nvSpPr>
        <p:spPr>
          <a:xfrm flipH="1">
            <a:off x="4468641" y="1326571"/>
            <a:ext cx="2757200" cy="2757200"/>
          </a:xfrm>
          <a:prstGeom prst="ellipse">
            <a:avLst/>
          </a:prstGeom>
          <a:solidFill>
            <a:srgbClr val="FFFFFF">
              <a:alpha val="553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6" name="Google Shape;766;p76"/>
          <p:cNvSpPr/>
          <p:nvPr/>
        </p:nvSpPr>
        <p:spPr>
          <a:xfrm flipH="1">
            <a:off x="4372133" y="1429667"/>
            <a:ext cx="2757200" cy="27572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7" name="Google Shape;767;p76"/>
          <p:cNvSpPr txBox="1"/>
          <p:nvPr/>
        </p:nvSpPr>
        <p:spPr>
          <a:xfrm flipH="1">
            <a:off x="4308884" y="1580133"/>
            <a:ext cx="3088000" cy="22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73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86</a:t>
            </a:r>
          </a:p>
          <a:p>
            <a:pPr algn="ctr"/>
            <a:r>
              <a:rPr lang="en-US" err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Espèces</a:t>
            </a:r>
            <a:r>
              <a:rPr lang="en-US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US" err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cétacés</a:t>
            </a:r>
            <a:endParaRPr lang="en-US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68" name="Google Shape;768;p76"/>
          <p:cNvSpPr/>
          <p:nvPr/>
        </p:nvSpPr>
        <p:spPr>
          <a:xfrm flipH="1">
            <a:off x="5097405" y="3669140"/>
            <a:ext cx="2716000" cy="2716000"/>
          </a:xfrm>
          <a:prstGeom prst="ellipse">
            <a:avLst/>
          </a:prstGeom>
          <a:solidFill>
            <a:srgbClr val="FFFFFF">
              <a:alpha val="553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9" name="Google Shape;769;p76"/>
          <p:cNvSpPr/>
          <p:nvPr/>
        </p:nvSpPr>
        <p:spPr>
          <a:xfrm flipH="1">
            <a:off x="5231500" y="3599900"/>
            <a:ext cx="2716000" cy="2716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0" name="Google Shape;770;p76"/>
          <p:cNvSpPr txBox="1"/>
          <p:nvPr/>
        </p:nvSpPr>
        <p:spPr>
          <a:xfrm flipH="1">
            <a:off x="5042028" y="3987419"/>
            <a:ext cx="2846000" cy="2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73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</a:p>
          <a:p>
            <a:pPr algn="ctr"/>
            <a:r>
              <a:rPr lang="en-US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Grandes </a:t>
            </a:r>
            <a:r>
              <a:rPr lang="en-US" err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familles</a:t>
            </a:r>
            <a:endParaRPr lang="en-US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E9B1DF8-A2B0-64CD-EC06-A227B443BA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8"/>
          <a:stretch>
            <a:fillRect/>
          </a:stretch>
        </p:blipFill>
        <p:spPr>
          <a:xfrm>
            <a:off x="8052999" y="754684"/>
            <a:ext cx="4139001" cy="2420778"/>
          </a:xfrm>
          <a:custGeom>
            <a:avLst/>
            <a:gdLst>
              <a:gd name="connsiteX0" fmla="*/ 1470150 w 2716641"/>
              <a:gd name="connsiteY0" fmla="*/ 0 h 1588882"/>
              <a:gd name="connsiteX1" fmla="*/ 1470296 w 2716641"/>
              <a:gd name="connsiteY1" fmla="*/ 0 h 1588882"/>
              <a:gd name="connsiteX2" fmla="*/ 1620545 w 2716641"/>
              <a:gd name="connsiteY2" fmla="*/ 4100 h 1588882"/>
              <a:gd name="connsiteX3" fmla="*/ 2689355 w 2716641"/>
              <a:gd name="connsiteY3" fmla="*/ 350260 h 1588882"/>
              <a:gd name="connsiteX4" fmla="*/ 2716641 w 2716641"/>
              <a:gd name="connsiteY4" fmla="*/ 377424 h 1588882"/>
              <a:gd name="connsiteX5" fmla="*/ 2716641 w 2716641"/>
              <a:gd name="connsiteY5" fmla="*/ 1211456 h 1588882"/>
              <a:gd name="connsiteX6" fmla="*/ 2689355 w 2716641"/>
              <a:gd name="connsiteY6" fmla="*/ 1238620 h 1588882"/>
              <a:gd name="connsiteX7" fmla="*/ 1470223 w 2716641"/>
              <a:gd name="connsiteY7" fmla="*/ 1588882 h 1588882"/>
              <a:gd name="connsiteX8" fmla="*/ 0 w 2716641"/>
              <a:gd name="connsiteY8" fmla="*/ 794440 h 1588882"/>
              <a:gd name="connsiteX9" fmla="*/ 1319901 w 2716641"/>
              <a:gd name="connsiteY9" fmla="*/ 4100 h 158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6641" h="1588882">
                <a:moveTo>
                  <a:pt x="1470150" y="0"/>
                </a:moveTo>
                <a:lnTo>
                  <a:pt x="1470296" y="0"/>
                </a:lnTo>
                <a:lnTo>
                  <a:pt x="1620545" y="4100"/>
                </a:lnTo>
                <a:cubicBezTo>
                  <a:pt x="2065366" y="28510"/>
                  <a:pt x="2451566" y="160069"/>
                  <a:pt x="2689355" y="350260"/>
                </a:cubicBezTo>
                <a:lnTo>
                  <a:pt x="2716641" y="377424"/>
                </a:lnTo>
                <a:lnTo>
                  <a:pt x="2716641" y="1211456"/>
                </a:lnTo>
                <a:lnTo>
                  <a:pt x="2689355" y="1238620"/>
                </a:lnTo>
                <a:cubicBezTo>
                  <a:pt x="2425145" y="1449943"/>
                  <a:pt x="1977712" y="1588882"/>
                  <a:pt x="1470223" y="1588882"/>
                </a:cubicBezTo>
                <a:cubicBezTo>
                  <a:pt x="658241" y="1588882"/>
                  <a:pt x="0" y="1233198"/>
                  <a:pt x="0" y="794440"/>
                </a:cubicBezTo>
                <a:cubicBezTo>
                  <a:pt x="0" y="383104"/>
                  <a:pt x="578532" y="44783"/>
                  <a:pt x="1319901" y="4100"/>
                </a:cubicBezTo>
                <a:close/>
              </a:path>
            </a:pathLst>
          </a:custGeom>
          <a:effectLst>
            <a:innerShdw blurRad="63500" dist="50800" dir="10800000">
              <a:prstClr val="black">
                <a:alpha val="50000"/>
              </a:prstClr>
            </a:innerShdw>
            <a:softEdge rad="0"/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 descr="Baleine à bosse">
                <a:extLst>
                  <a:ext uri="{FF2B5EF4-FFF2-40B4-BE49-F238E27FC236}">
                    <a16:creationId xmlns:a16="http://schemas.microsoft.com/office/drawing/2014/main" id="{53659F0F-3614-6480-1C7A-958C442968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8306533"/>
                  </p:ext>
                </p:extLst>
              </p:nvPr>
            </p:nvGraphicFramePr>
            <p:xfrm>
              <a:off x="413747" y="4186867"/>
              <a:ext cx="3438558" cy="160688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38558" cy="1606880"/>
                    </a:xfrm>
                    <a:prstGeom prst="rect">
                      <a:avLst/>
                    </a:prstGeom>
                  </am3d:spPr>
                  <am3d:camera>
                    <am3d:pos x="0" y="0" z="53644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9324" d="1000000"/>
                    <am3d:preTrans dx="14539" dy="-5339474" dz="1198"/>
                    <am3d:scale>
                      <am3d:sx n="1000000" d="1000000"/>
                      <am3d:sy n="1000000" d="1000000"/>
                      <am3d:sz n="1000000" d="1000000"/>
                    </am3d:scale>
                    <am3d:rot ax="1234422" ay="2527078" az="84777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5042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Baleine à bosse">
                <a:extLst>
                  <a:ext uri="{FF2B5EF4-FFF2-40B4-BE49-F238E27FC236}">
                    <a16:creationId xmlns:a16="http://schemas.microsoft.com/office/drawing/2014/main" id="{53659F0F-3614-6480-1C7A-958C442968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747" y="4186867"/>
                <a:ext cx="3438558" cy="1606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3.7037E-6 L 0.25 3.7037E-6 " pathEditMode="relative" rAng="0" ptsTypes="AA">
                                      <p:cBhvr>
                                        <p:cTn id="35" dur="8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EEEE6058-967D-4CF3-D8B9-F6DDD25C296A}"/>
              </a:ext>
            </a:extLst>
          </p:cNvPr>
          <p:cNvSpPr/>
          <p:nvPr/>
        </p:nvSpPr>
        <p:spPr>
          <a:xfrm>
            <a:off x="2749199" y="5184768"/>
            <a:ext cx="1624844" cy="642453"/>
          </a:xfrm>
          <a:prstGeom prst="roundRect">
            <a:avLst>
              <a:gd name="adj" fmla="val 3566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Olivier Adam">
            <a:extLst>
              <a:ext uri="{FF2B5EF4-FFF2-40B4-BE49-F238E27FC236}">
                <a16:creationId xmlns:a16="http://schemas.microsoft.com/office/drawing/2014/main" id="{6DE7285D-1841-4B80-8EAE-2445D02A6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801" y="1557337"/>
            <a:ext cx="2495550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 Gardiennes de la planète - film 2023 - AlloCiné">
            <a:extLst>
              <a:ext uri="{FF2B5EF4-FFF2-40B4-BE49-F238E27FC236}">
                <a16:creationId xmlns:a16="http://schemas.microsoft.com/office/drawing/2014/main" id="{459FC97D-6576-ADAA-3A89-71D0A45FE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866" y="1557337"/>
            <a:ext cx="2818333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8E86084C-34A3-9467-7A76-C23A10FC316F}"/>
              </a:ext>
            </a:extLst>
          </p:cNvPr>
          <p:cNvSpPr txBox="1"/>
          <p:nvPr/>
        </p:nvSpPr>
        <p:spPr>
          <a:xfrm>
            <a:off x="2912732" y="5418564"/>
            <a:ext cx="1960073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ea typeface="+mn-lt"/>
                <a:cs typeface="+mn-lt"/>
              </a:rPr>
              <a:t>Olivier Adam</a:t>
            </a:r>
            <a:endParaRPr lang="en-US" sz="14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4381AA5B-B23B-8E5C-F597-A358AB487A2A}"/>
              </a:ext>
            </a:extLst>
          </p:cNvPr>
          <p:cNvSpPr txBox="1"/>
          <p:nvPr/>
        </p:nvSpPr>
        <p:spPr>
          <a:xfrm>
            <a:off x="789126" y="646868"/>
            <a:ext cx="667321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0000500000000000000" pitchFamily="50" charset="0"/>
                <a:ea typeface="+mn-lt"/>
                <a:cs typeface="+mn-lt"/>
              </a:rPr>
              <a:t>Base de </a:t>
            </a:r>
            <a:r>
              <a:rPr lang="en-US" err="1">
                <a:solidFill>
                  <a:schemeClr val="bg1"/>
                </a:solidFill>
                <a:latin typeface="Montserrat" panose="00000500000000000000" pitchFamily="50" charset="0"/>
                <a:ea typeface="+mn-lt"/>
                <a:cs typeface="+mn-lt"/>
              </a:rPr>
              <a:t>données</a:t>
            </a:r>
            <a:r>
              <a:rPr lang="en-US">
                <a:solidFill>
                  <a:schemeClr val="bg1"/>
                </a:solidFill>
                <a:latin typeface="Montserrat" panose="00000500000000000000" pitchFamily="50" charset="0"/>
                <a:ea typeface="+mn-lt"/>
                <a:cs typeface="+mn-lt"/>
              </a:rPr>
              <a:t> : 2-3 chants par </a:t>
            </a:r>
            <a:r>
              <a:rPr lang="en-US" err="1">
                <a:solidFill>
                  <a:schemeClr val="bg1"/>
                </a:solidFill>
                <a:latin typeface="Montserrat" panose="00000500000000000000" pitchFamily="50" charset="0"/>
                <a:ea typeface="+mn-lt"/>
                <a:cs typeface="+mn-lt"/>
              </a:rPr>
              <a:t>espèce</a:t>
            </a:r>
            <a:r>
              <a:rPr lang="en-US">
                <a:solidFill>
                  <a:schemeClr val="bg1"/>
                </a:solidFill>
                <a:latin typeface="Montserrat" panose="00000500000000000000" pitchFamily="50" charset="0"/>
                <a:ea typeface="+mn-lt"/>
                <a:cs typeface="+mn-lt"/>
              </a:rPr>
              <a:t> de </a:t>
            </a:r>
            <a:r>
              <a:rPr lang="en-US" err="1">
                <a:solidFill>
                  <a:schemeClr val="bg1"/>
                </a:solidFill>
                <a:latin typeface="Montserrat" panose="00000500000000000000" pitchFamily="50" charset="0"/>
                <a:ea typeface="+mn-lt"/>
                <a:cs typeface="+mn-lt"/>
              </a:rPr>
              <a:t>baleine</a:t>
            </a:r>
            <a:endParaRPr lang="en-US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597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4"/>
          <p:cNvSpPr txBox="1">
            <a:spLocks noGrp="1"/>
          </p:cNvSpPr>
          <p:nvPr>
            <p:ph type="title"/>
          </p:nvPr>
        </p:nvSpPr>
        <p:spPr>
          <a:xfrm>
            <a:off x="405504" y="1308031"/>
            <a:ext cx="7634028" cy="1458314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-FR" sz="8000" b="1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nton" pitchFamily="2" charset="0"/>
                <a:cs typeface="Calibri Light"/>
              </a:rPr>
              <a:t>Objectif :</a:t>
            </a:r>
            <a:br>
              <a:rPr lang="fr-FR" b="1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" panose="00000500000000000000" pitchFamily="50" charset="0"/>
                <a:cs typeface="Calibri Light"/>
              </a:rPr>
            </a:br>
            <a:r>
              <a:rPr lang="fr-FR" b="1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" panose="00000500000000000000" pitchFamily="50" charset="0"/>
                <a:cs typeface="Calibri Light"/>
              </a:rPr>
              <a:t>    </a:t>
            </a:r>
            <a:br>
              <a:rPr lang="fr-FR" b="1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" panose="00000500000000000000" pitchFamily="50" charset="0"/>
                <a:cs typeface="Calibri Light"/>
              </a:rPr>
            </a:br>
            <a:r>
              <a:rPr lang="fr-FR" b="1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" panose="00000500000000000000" pitchFamily="50" charset="0"/>
                <a:cs typeface="Calibri Light"/>
              </a:rPr>
              <a:t>Identifier les baleines en analysant leur chant</a:t>
            </a:r>
          </a:p>
        </p:txBody>
      </p:sp>
      <p:pic>
        <p:nvPicPr>
          <p:cNvPr id="4" name="Image 3" descr="Baleine Dans La Profondeur Bleue De L'océan · Photo gratuite">
            <a:extLst>
              <a:ext uri="{FF2B5EF4-FFF2-40B4-BE49-F238E27FC236}">
                <a16:creationId xmlns:a16="http://schemas.microsoft.com/office/drawing/2014/main" id="{2D3523A5-F5C4-44BE-7979-06E793C1AA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2" r="1082" b="4167"/>
          <a:stretch>
            <a:fillRect/>
          </a:stretch>
        </p:blipFill>
        <p:spPr>
          <a:xfrm>
            <a:off x="7494893" y="97"/>
            <a:ext cx="5055046" cy="3624251"/>
          </a:xfrm>
          <a:custGeom>
            <a:avLst/>
            <a:gdLst>
              <a:gd name="connsiteX0" fmla="*/ 1121481 w 3732840"/>
              <a:gd name="connsiteY0" fmla="*/ 0 h 2676286"/>
              <a:gd name="connsiteX1" fmla="*/ 2611359 w 3732840"/>
              <a:gd name="connsiteY1" fmla="*/ 0 h 2676286"/>
              <a:gd name="connsiteX2" fmla="*/ 2756066 w 3732840"/>
              <a:gd name="connsiteY2" fmla="*/ 52152 h 2676286"/>
              <a:gd name="connsiteX3" fmla="*/ 3732840 w 3732840"/>
              <a:gd name="connsiteY3" fmla="*/ 1279954 h 2676286"/>
              <a:gd name="connsiteX4" fmla="*/ 1866420 w 3732840"/>
              <a:gd name="connsiteY4" fmla="*/ 2676286 h 2676286"/>
              <a:gd name="connsiteX5" fmla="*/ 0 w 3732840"/>
              <a:gd name="connsiteY5" fmla="*/ 1279954 h 2676286"/>
              <a:gd name="connsiteX6" fmla="*/ 976774 w 3732840"/>
              <a:gd name="connsiteY6" fmla="*/ 52152 h 267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840" h="2676286">
                <a:moveTo>
                  <a:pt x="1121481" y="0"/>
                </a:moveTo>
                <a:lnTo>
                  <a:pt x="2611359" y="0"/>
                </a:lnTo>
                <a:lnTo>
                  <a:pt x="2756066" y="52152"/>
                </a:lnTo>
                <a:cubicBezTo>
                  <a:pt x="3337877" y="288606"/>
                  <a:pt x="3732840" y="749773"/>
                  <a:pt x="3732840" y="1279954"/>
                </a:cubicBezTo>
                <a:cubicBezTo>
                  <a:pt x="3732840" y="2051127"/>
                  <a:pt x="2897215" y="2676286"/>
                  <a:pt x="1866420" y="2676286"/>
                </a:cubicBezTo>
                <a:cubicBezTo>
                  <a:pt x="835625" y="2676286"/>
                  <a:pt x="0" y="2051127"/>
                  <a:pt x="0" y="1279954"/>
                </a:cubicBezTo>
                <a:cubicBezTo>
                  <a:pt x="0" y="749773"/>
                  <a:pt x="394964" y="288606"/>
                  <a:pt x="976774" y="52152"/>
                </a:cubicBezTo>
                <a:close/>
              </a:path>
            </a:pathLst>
          </a:cu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30A5EEC-2863-38CD-1CFA-51A184EFF5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335"/>
          <a:stretch>
            <a:fillRect/>
          </a:stretch>
        </p:blipFill>
        <p:spPr>
          <a:xfrm>
            <a:off x="6848242" y="4015047"/>
            <a:ext cx="4645094" cy="2842953"/>
          </a:xfrm>
          <a:custGeom>
            <a:avLst/>
            <a:gdLst>
              <a:gd name="connsiteX0" fmla="*/ 1485290 w 3258590"/>
              <a:gd name="connsiteY0" fmla="*/ 0 h 1994366"/>
              <a:gd name="connsiteX1" fmla="*/ 1773301 w 3258590"/>
              <a:gd name="connsiteY1" fmla="*/ 0 h 1994366"/>
              <a:gd name="connsiteX2" fmla="*/ 1795881 w 3258590"/>
              <a:gd name="connsiteY2" fmla="*/ 744 h 1994366"/>
              <a:gd name="connsiteX3" fmla="*/ 3258590 w 3258590"/>
              <a:gd name="connsiteY3" fmla="*/ 1057979 h 1994366"/>
              <a:gd name="connsiteX4" fmla="*/ 2405914 w 3258590"/>
              <a:gd name="connsiteY4" fmla="*/ 1992436 h 1994366"/>
              <a:gd name="connsiteX5" fmla="*/ 2399772 w 3258590"/>
              <a:gd name="connsiteY5" fmla="*/ 1994366 h 1994366"/>
              <a:gd name="connsiteX6" fmla="*/ 858818 w 3258590"/>
              <a:gd name="connsiteY6" fmla="*/ 1994366 h 1994366"/>
              <a:gd name="connsiteX7" fmla="*/ 852676 w 3258590"/>
              <a:gd name="connsiteY7" fmla="*/ 1992436 h 1994366"/>
              <a:gd name="connsiteX8" fmla="*/ 0 w 3258590"/>
              <a:gd name="connsiteY8" fmla="*/ 1057979 h 1994366"/>
              <a:gd name="connsiteX9" fmla="*/ 1462709 w 3258590"/>
              <a:gd name="connsiteY9" fmla="*/ 744 h 1994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58590" h="1994366">
                <a:moveTo>
                  <a:pt x="1485290" y="0"/>
                </a:moveTo>
                <a:lnTo>
                  <a:pt x="1773301" y="0"/>
                </a:lnTo>
                <a:lnTo>
                  <a:pt x="1795881" y="744"/>
                </a:lnTo>
                <a:cubicBezTo>
                  <a:pt x="2617463" y="55166"/>
                  <a:pt x="3258590" y="507737"/>
                  <a:pt x="3258590" y="1057979"/>
                </a:cubicBezTo>
                <a:cubicBezTo>
                  <a:pt x="3258590" y="1461490"/>
                  <a:pt x="2913806" y="1812476"/>
                  <a:pt x="2405914" y="1992436"/>
                </a:cubicBezTo>
                <a:lnTo>
                  <a:pt x="2399772" y="1994366"/>
                </a:lnTo>
                <a:lnTo>
                  <a:pt x="858818" y="1994366"/>
                </a:lnTo>
                <a:lnTo>
                  <a:pt x="852676" y="1992436"/>
                </a:lnTo>
                <a:cubicBezTo>
                  <a:pt x="344784" y="1812476"/>
                  <a:pt x="0" y="1461490"/>
                  <a:pt x="0" y="1057979"/>
                </a:cubicBezTo>
                <a:cubicBezTo>
                  <a:pt x="0" y="507737"/>
                  <a:pt x="641127" y="55166"/>
                  <a:pt x="1462709" y="744"/>
                </a:cubicBezTo>
                <a:close/>
              </a:path>
            </a:pathLst>
          </a:custGeom>
          <a:effectLst>
            <a:outerShdw blurRad="152400" dist="38100" dir="13500000" sx="101000" sy="101000" algn="b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>
            <a:spLocks noGrp="1"/>
          </p:cNvSpPr>
          <p:nvPr>
            <p:ph type="title"/>
          </p:nvPr>
        </p:nvSpPr>
        <p:spPr>
          <a:xfrm>
            <a:off x="2512133" y="2902952"/>
            <a:ext cx="7167734" cy="31404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solidFill>
                  <a:schemeClr val="bg1"/>
                </a:solidFill>
                <a:latin typeface="Anton" pitchFamily="2" charset="0"/>
              </a:rPr>
              <a:t>Résolution du problème</a:t>
            </a:r>
            <a:endParaRPr>
              <a:solidFill>
                <a:schemeClr val="bg1"/>
              </a:solidFill>
              <a:latin typeface="Anton" pitchFamily="2" charset="0"/>
            </a:endParaRPr>
          </a:p>
        </p:txBody>
      </p:sp>
      <p:sp>
        <p:nvSpPr>
          <p:cNvPr id="497" name="Google Shape;497;p61"/>
          <p:cNvSpPr txBox="1">
            <a:spLocks noGrp="1"/>
          </p:cNvSpPr>
          <p:nvPr>
            <p:ph type="title" idx="2"/>
          </p:nvPr>
        </p:nvSpPr>
        <p:spPr>
          <a:xfrm>
            <a:off x="4140900" y="1497752"/>
            <a:ext cx="3910400" cy="140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solidFill>
                  <a:schemeClr val="bg1"/>
                </a:solidFill>
                <a:latin typeface="Anton" pitchFamily="2" charset="0"/>
              </a:rPr>
              <a:t>02</a:t>
            </a:r>
            <a:endParaRPr>
              <a:solidFill>
                <a:schemeClr val="bg1"/>
              </a:solidFill>
              <a:latin typeface="Ant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742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6"/>
          <p:cNvSpPr txBox="1">
            <a:spLocks noGrp="1"/>
          </p:cNvSpPr>
          <p:nvPr>
            <p:ph type="title"/>
          </p:nvPr>
        </p:nvSpPr>
        <p:spPr>
          <a:xfrm>
            <a:off x="6849146" y="1350538"/>
            <a:ext cx="3648746" cy="87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6600">
                <a:solidFill>
                  <a:schemeClr val="bg1"/>
                </a:solidFill>
                <a:latin typeface="Anton" pitchFamily="2" charset="0"/>
              </a:rPr>
              <a:t>Démarche</a:t>
            </a:r>
            <a:endParaRPr sz="5400">
              <a:solidFill>
                <a:schemeClr val="bg1"/>
              </a:solidFill>
              <a:latin typeface="Anton" pitchFamily="2" charset="0"/>
            </a:endParaRPr>
          </a:p>
        </p:txBody>
      </p:sp>
      <p:sp>
        <p:nvSpPr>
          <p:cNvPr id="1662" name="Google Shape;1662;p106"/>
          <p:cNvSpPr txBox="1">
            <a:spLocks noGrp="1"/>
          </p:cNvSpPr>
          <p:nvPr>
            <p:ph type="subTitle" idx="1"/>
          </p:nvPr>
        </p:nvSpPr>
        <p:spPr>
          <a:xfrm>
            <a:off x="6886775" y="2491588"/>
            <a:ext cx="5166679" cy="73459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l">
              <a:spcAft>
                <a:spcPts val="2133"/>
              </a:spcAft>
            </a:pPr>
            <a:r>
              <a:rPr lang="fr-FR" sz="2400">
                <a:solidFill>
                  <a:srgbClr val="FFFFFF"/>
                </a:solidFill>
                <a:latin typeface="Montserrat"/>
                <a:ea typeface="Calibri Light"/>
                <a:cs typeface="Calibri Light"/>
              </a:rPr>
              <a:t>1. Observations et analyse de spectrogrammes </a:t>
            </a:r>
          </a:p>
        </p:txBody>
      </p:sp>
      <p:grpSp>
        <p:nvGrpSpPr>
          <p:cNvPr id="1663" name="Google Shape;1663;p106"/>
          <p:cNvGrpSpPr/>
          <p:nvPr/>
        </p:nvGrpSpPr>
        <p:grpSpPr>
          <a:xfrm>
            <a:off x="448888" y="1221971"/>
            <a:ext cx="6043352" cy="4887884"/>
            <a:chOff x="649171" y="238145"/>
            <a:chExt cx="6249525" cy="5201755"/>
          </a:xfrm>
          <a:effectLst>
            <a:outerShdw blurRad="165100" dist="165100" dir="3420000" sx="107000" sy="107000" algn="ctr" rotWithShape="0">
              <a:srgbClr val="000000">
                <a:alpha val="43137"/>
              </a:srgbClr>
            </a:outerShdw>
          </a:effectLst>
        </p:grpSpPr>
        <p:sp>
          <p:nvSpPr>
            <p:cNvPr id="1664" name="Google Shape;1664;p106"/>
            <p:cNvSpPr/>
            <p:nvPr/>
          </p:nvSpPr>
          <p:spPr>
            <a:xfrm>
              <a:off x="2850275" y="4488975"/>
              <a:ext cx="1849000" cy="810050"/>
            </a:xfrm>
            <a:custGeom>
              <a:avLst/>
              <a:gdLst/>
              <a:ahLst/>
              <a:cxnLst/>
              <a:rect l="l" t="t" r="r" b="b"/>
              <a:pathLst>
                <a:path w="73960" h="32402" extrusionOk="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solidFill>
              <a:srgbClr val="FFFFFF">
                <a:alpha val="5536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5" name="Google Shape;1665;p106"/>
            <p:cNvSpPr/>
            <p:nvPr/>
          </p:nvSpPr>
          <p:spPr>
            <a:xfrm>
              <a:off x="2638975" y="5284925"/>
              <a:ext cx="2269850" cy="154975"/>
            </a:xfrm>
            <a:custGeom>
              <a:avLst/>
              <a:gdLst/>
              <a:ahLst/>
              <a:cxnLst/>
              <a:rect l="l" t="t" r="r" b="b"/>
              <a:pathLst>
                <a:path w="90794" h="6199" extrusionOk="0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solidFill>
              <a:srgbClr val="FFFFFF">
                <a:alpha val="5536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6" name="Google Shape;1666;p106"/>
            <p:cNvSpPr/>
            <p:nvPr/>
          </p:nvSpPr>
          <p:spPr>
            <a:xfrm>
              <a:off x="649171" y="238145"/>
              <a:ext cx="6249525" cy="4250923"/>
            </a:xfrm>
            <a:custGeom>
              <a:avLst/>
              <a:gdLst/>
              <a:ahLst/>
              <a:cxnLst/>
              <a:rect l="l" t="t" r="r" b="b"/>
              <a:pathLst>
                <a:path w="249981" h="157427" extrusionOk="0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solidFill>
              <a:srgbClr val="FFFFFF">
                <a:alpha val="5536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7" name="Google Shape;1667;p106"/>
            <p:cNvSpPr/>
            <p:nvPr/>
          </p:nvSpPr>
          <p:spPr>
            <a:xfrm>
              <a:off x="904475" y="481125"/>
              <a:ext cx="5738850" cy="3435575"/>
            </a:xfrm>
            <a:custGeom>
              <a:avLst/>
              <a:gdLst/>
              <a:ahLst/>
              <a:cxnLst/>
              <a:rect l="l" t="t" r="r" b="b"/>
              <a:pathLst>
                <a:path w="229554" h="137423" extrusionOk="0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rgbClr val="FFFFFF">
                <a:alpha val="5536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743604F9-8C51-80ED-C96C-2F6B8CEBC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74" r="420"/>
          <a:stretch/>
        </p:blipFill>
        <p:spPr>
          <a:xfrm>
            <a:off x="616013" y="1393371"/>
            <a:ext cx="5693347" cy="3652311"/>
          </a:xfrm>
          <a:custGeom>
            <a:avLst/>
            <a:gdLst>
              <a:gd name="connsiteX0" fmla="*/ 141207 w 5653760"/>
              <a:gd name="connsiteY0" fmla="*/ 0 h 3626916"/>
              <a:gd name="connsiteX1" fmla="*/ 5488720 w 5653760"/>
              <a:gd name="connsiteY1" fmla="*/ 0 h 3626916"/>
              <a:gd name="connsiteX2" fmla="*/ 5653760 w 5653760"/>
              <a:gd name="connsiteY2" fmla="*/ 165040 h 3626916"/>
              <a:gd name="connsiteX3" fmla="*/ 5653760 w 5653760"/>
              <a:gd name="connsiteY3" fmla="*/ 3626916 h 3626916"/>
              <a:gd name="connsiteX4" fmla="*/ 0 w 5653760"/>
              <a:gd name="connsiteY4" fmla="*/ 3626916 h 3626916"/>
              <a:gd name="connsiteX5" fmla="*/ 0 w 5653760"/>
              <a:gd name="connsiteY5" fmla="*/ 84687 h 3626916"/>
              <a:gd name="connsiteX6" fmla="*/ 24506 w 5653760"/>
              <a:gd name="connsiteY6" fmla="*/ 48339 h 3626916"/>
              <a:gd name="connsiteX7" fmla="*/ 141207 w 5653760"/>
              <a:gd name="connsiteY7" fmla="*/ 0 h 362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3760" h="3626916">
                <a:moveTo>
                  <a:pt x="141207" y="0"/>
                </a:moveTo>
                <a:lnTo>
                  <a:pt x="5488720" y="0"/>
                </a:lnTo>
                <a:cubicBezTo>
                  <a:pt x="5579869" y="0"/>
                  <a:pt x="5653760" y="73891"/>
                  <a:pt x="5653760" y="165040"/>
                </a:cubicBezTo>
                <a:lnTo>
                  <a:pt x="5653760" y="3626916"/>
                </a:lnTo>
                <a:lnTo>
                  <a:pt x="0" y="3626916"/>
                </a:lnTo>
                <a:lnTo>
                  <a:pt x="0" y="84687"/>
                </a:lnTo>
                <a:lnTo>
                  <a:pt x="24506" y="48339"/>
                </a:lnTo>
                <a:cubicBezTo>
                  <a:pt x="54373" y="18473"/>
                  <a:pt x="95633" y="0"/>
                  <a:pt x="141207" y="0"/>
                </a:cubicBezTo>
                <a:close/>
              </a:path>
            </a:pathLst>
          </a:cu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53A1743-FAD2-2A19-A4DE-B9F00FB3B181}"/>
              </a:ext>
            </a:extLst>
          </p:cNvPr>
          <p:cNvSpPr txBox="1"/>
          <p:nvPr/>
        </p:nvSpPr>
        <p:spPr>
          <a:xfrm>
            <a:off x="6659365" y="3845353"/>
            <a:ext cx="6043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Spectrogramme d'un son de </a:t>
            </a:r>
          </a:p>
          <a:p>
            <a:r>
              <a:rPr lang="fr-FR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baleine boréale :</a:t>
            </a:r>
          </a:p>
          <a:p>
            <a:r>
              <a:rPr lang="fr-FR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unité sonore qui se répète 3 fois.</a:t>
            </a:r>
            <a:endParaRPr lang="fr-FR">
              <a:solidFill>
                <a:schemeClr val="bg1"/>
              </a:solidFill>
              <a:latin typeface="Montserrat" panose="00000500000000000000" pitchFamily="50" charset="0"/>
              <a:ea typeface="Calibri"/>
              <a:cs typeface="Calibri"/>
            </a:endParaRPr>
          </a:p>
          <a:p>
            <a:endParaRPr lang="fr-FR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Rectangle : avec coins arrondis en diagonale 6">
            <a:extLst>
              <a:ext uri="{FF2B5EF4-FFF2-40B4-BE49-F238E27FC236}">
                <a16:creationId xmlns:a16="http://schemas.microsoft.com/office/drawing/2014/main" id="{1DFBB71C-677B-D16E-4644-E1D286B23C20}"/>
              </a:ext>
            </a:extLst>
          </p:cNvPr>
          <p:cNvSpPr/>
          <p:nvPr/>
        </p:nvSpPr>
        <p:spPr>
          <a:xfrm>
            <a:off x="6245292" y="3676772"/>
            <a:ext cx="4428250" cy="1341646"/>
          </a:xfrm>
          <a:prstGeom prst="round2Diag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 descr="Baleine à bosse">
                <a:extLst>
                  <a:ext uri="{FF2B5EF4-FFF2-40B4-BE49-F238E27FC236}">
                    <a16:creationId xmlns:a16="http://schemas.microsoft.com/office/drawing/2014/main" id="{DD1D6CD7-3FF1-5ABE-6F0F-0618BE86D4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5997338"/>
                  </p:ext>
                </p:extLst>
              </p:nvPr>
            </p:nvGraphicFramePr>
            <p:xfrm>
              <a:off x="1338538" y="2529991"/>
              <a:ext cx="2366304" cy="11058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66304" cy="1105803"/>
                    </a:xfrm>
                    <a:prstGeom prst="rect">
                      <a:avLst/>
                    </a:prstGeom>
                  </am3d:spPr>
                  <am3d:camera>
                    <am3d:pos x="0" y="0" z="53644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9324" d="1000000"/>
                    <am3d:preTrans dx="14539" dy="-5339474" dz="1198"/>
                    <am3d:scale>
                      <am3d:sx n="1000000" d="1000000"/>
                      <am3d:sy n="1000000" d="1000000"/>
                      <am3d:sz n="1000000" d="1000000"/>
                    </am3d:scale>
                    <am3d:rot ax="1234422" ay="2527078" az="8477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0996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 descr="Baleine à bosse">
                <a:extLst>
                  <a:ext uri="{FF2B5EF4-FFF2-40B4-BE49-F238E27FC236}">
                    <a16:creationId xmlns:a16="http://schemas.microsoft.com/office/drawing/2014/main" id="{DD1D6CD7-3FF1-5ABE-6F0F-0618BE86D4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8538" y="2529991"/>
                <a:ext cx="2366304" cy="110580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B58E47C-ECE2-F779-90E1-4C49CFF7E852}"/>
              </a:ext>
            </a:extLst>
          </p:cNvPr>
          <p:cNvSpPr/>
          <p:nvPr/>
        </p:nvSpPr>
        <p:spPr>
          <a:xfrm>
            <a:off x="353585" y="5916289"/>
            <a:ext cx="6702515" cy="541572"/>
          </a:xfrm>
          <a:prstGeom prst="roundRect">
            <a:avLst>
              <a:gd name="adj" fmla="val 3566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E2DBF28-A693-0BC9-2BCE-1E1A35200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832" y="1948310"/>
            <a:ext cx="5300225" cy="33749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 fov="3600000">
              <a:rot lat="437084" lon="20378784" rev="101845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97FF6E9-1982-C89A-7FD7-180C52B87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637" y="1765714"/>
            <a:ext cx="3712028" cy="42940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E8FEBA-604C-C66B-C598-D8842D860B95}"/>
              </a:ext>
            </a:extLst>
          </p:cNvPr>
          <p:cNvSpPr txBox="1"/>
          <p:nvPr/>
        </p:nvSpPr>
        <p:spPr>
          <a:xfrm>
            <a:off x="533745" y="5934639"/>
            <a:ext cx="6415695" cy="523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ea typeface="+mn-lt"/>
                <a:cs typeface="+mn-lt"/>
              </a:rPr>
              <a:t>Source : The social vocalization repertoire of east Australian migrating</a:t>
            </a:r>
            <a:endParaRPr lang="en-US" sz="140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ea typeface="+mn-lt"/>
                <a:cs typeface="+mn-lt"/>
              </a:rPr>
              <a:t>humpback whales (Megaptera novaeangliae)</a:t>
            </a:r>
            <a:endParaRPr lang="en-US" sz="14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Google Shape;1662;p106">
            <a:extLst>
              <a:ext uri="{FF2B5EF4-FFF2-40B4-BE49-F238E27FC236}">
                <a16:creationId xmlns:a16="http://schemas.microsoft.com/office/drawing/2014/main" id="{35907249-5A54-F5A0-3215-5C3AB7222711}"/>
              </a:ext>
            </a:extLst>
          </p:cNvPr>
          <p:cNvSpPr txBox="1">
            <a:spLocks/>
          </p:cNvSpPr>
          <p:nvPr/>
        </p:nvSpPr>
        <p:spPr>
          <a:xfrm>
            <a:off x="850722" y="892516"/>
            <a:ext cx="8417969" cy="74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lvl="0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ans"/>
              <a:buNone/>
              <a:defRPr sz="173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Aft>
                <a:spcPts val="2133"/>
              </a:spcAft>
            </a:pPr>
            <a:r>
              <a:rPr lang="fr-FR" sz="3200">
                <a:solidFill>
                  <a:srgbClr val="FFFFFF"/>
                </a:solidFill>
                <a:latin typeface="Montserrat" panose="00000500000000000000" pitchFamily="50" charset="0"/>
                <a:ea typeface="Calibri Light"/>
                <a:cs typeface="Calibri Light"/>
              </a:rPr>
              <a:t>2. </a:t>
            </a:r>
            <a:r>
              <a:rPr lang="fr-FR" sz="3200">
                <a:solidFill>
                  <a:srgbClr val="FFFFFF"/>
                </a:solidFill>
                <a:latin typeface="Montserrat" panose="00000500000000000000" pitchFamily="50" charset="0"/>
                <a:ea typeface="Calibri"/>
                <a:cs typeface="Calibri"/>
              </a:rPr>
              <a:t>Recherche de valeurs significatives </a:t>
            </a:r>
            <a:endParaRPr lang="fr-FR" sz="3200">
              <a:solidFill>
                <a:srgbClr val="FFFFFF"/>
              </a:solidFill>
              <a:latin typeface="Montserrat" panose="00000500000000000000" pitchFamily="50" charset="0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37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66224 0.01018 " pathEditMode="relative" rAng="0" ptsTypes="AA">
                                      <p:cBhvr>
                                        <p:cTn id="11" dur="1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12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Thème Office</vt:lpstr>
      <vt:lpstr>PowerPoint Presentation</vt:lpstr>
      <vt:lpstr>Sommaire</vt:lpstr>
      <vt:lpstr>Introduction</vt:lpstr>
      <vt:lpstr>PowerPoint Presentation</vt:lpstr>
      <vt:lpstr>PowerPoint Presentation</vt:lpstr>
      <vt:lpstr>Objectif :      Identifier les baleines en analysant leur chant</vt:lpstr>
      <vt:lpstr>Résolution du problème</vt:lpstr>
      <vt:lpstr>Démarche</vt:lpstr>
      <vt:lpstr>PowerPoint Presentation</vt:lpstr>
      <vt:lpstr>PowerPoint Presentation</vt:lpstr>
      <vt:lpstr>PowerPoint Presentation</vt:lpstr>
      <vt:lpstr>   </vt:lpstr>
      <vt:lpstr>PowerPoint Presentation</vt:lpstr>
      <vt:lpstr>PowerPoint Presentation</vt:lpstr>
      <vt:lpstr>PowerPoint Presentation</vt:lpstr>
      <vt:lpstr>PowerPoint Presentation</vt:lpstr>
      <vt:lpstr>   </vt:lpstr>
      <vt:lpstr>   </vt:lpstr>
      <vt:lpstr>Sons marins : Discovery of Sound in the Sea [en ligne] https://dosits.org/animals/  Données additionnelles sons et localisation :  Watkins Marine Mammal Souds Database [en ligne] https://cis.whoi.edu/science/B/whalesounds/bestOf.cfm?code=AC2A US Navy Marine Species Monitoring [en ligne] https://www.navymarinespeciesmonitoring.us/data-access1/passive-acoustic-data Universal Soundbank https://universal-soundbank.com/baleines.htm Sons de baleines (universal-soundbank.com)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Robert Ut</dc:creator>
  <cp:revision>2</cp:revision>
  <dcterms:created xsi:type="dcterms:W3CDTF">2023-06-06T16:36:44Z</dcterms:created>
  <dcterms:modified xsi:type="dcterms:W3CDTF">2023-06-08T09:13:41Z</dcterms:modified>
</cp:coreProperties>
</file>